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1"/>
  </p:notesMasterIdLst>
  <p:sldIdLst>
    <p:sldId id="260" r:id="rId3"/>
    <p:sldId id="257" r:id="rId4"/>
    <p:sldId id="262" r:id="rId5"/>
    <p:sldId id="295" r:id="rId6"/>
    <p:sldId id="294" r:id="rId7"/>
    <p:sldId id="298" r:id="rId8"/>
    <p:sldId id="328" r:id="rId9"/>
    <p:sldId id="316" r:id="rId10"/>
    <p:sldId id="347" r:id="rId11"/>
    <p:sldId id="348" r:id="rId12"/>
    <p:sldId id="349" r:id="rId13"/>
    <p:sldId id="350" r:id="rId14"/>
    <p:sldId id="372" r:id="rId15"/>
    <p:sldId id="368" r:id="rId16"/>
    <p:sldId id="369" r:id="rId17"/>
    <p:sldId id="370" r:id="rId18"/>
    <p:sldId id="371" r:id="rId19"/>
    <p:sldId id="375" r:id="rId20"/>
    <p:sldId id="373" r:id="rId21"/>
    <p:sldId id="396" r:id="rId22"/>
    <p:sldId id="397" r:id="rId23"/>
    <p:sldId id="400" r:id="rId24"/>
    <p:sldId id="398" r:id="rId25"/>
    <p:sldId id="399" r:id="rId26"/>
    <p:sldId id="412" r:id="rId27"/>
    <p:sldId id="413" r:id="rId28"/>
    <p:sldId id="414" r:id="rId29"/>
    <p:sldId id="415" r:id="rId30"/>
    <p:sldId id="317" r:id="rId31"/>
    <p:sldId id="401" r:id="rId32"/>
    <p:sldId id="402" r:id="rId33"/>
    <p:sldId id="403" r:id="rId34"/>
    <p:sldId id="404" r:id="rId35"/>
    <p:sldId id="406" r:id="rId36"/>
    <p:sldId id="417" r:id="rId37"/>
    <p:sldId id="405" r:id="rId38"/>
    <p:sldId id="418" r:id="rId39"/>
    <p:sldId id="318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666A"/>
    <a:srgbClr val="7D6EF0"/>
    <a:srgbClr val="FFD63F"/>
    <a:srgbClr val="8BD1C7"/>
    <a:srgbClr val="FFDD66"/>
    <a:srgbClr val="7B75F7"/>
    <a:srgbClr val="815CF6"/>
    <a:srgbClr val="A099FC"/>
    <a:srgbClr val="D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66" y="62"/>
      </p:cViewPr>
      <p:guideLst>
        <p:guide orient="horz" pos="20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02846-4455-4932-ADCD-6E857CF7A37C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F16C9-A9EE-403B-9FEB-C042FCBA5D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10.m4a"/><Relationship Id="rId7" Type="http://schemas.openxmlformats.org/officeDocument/2006/relationships/image" Target="../media/image48.png"/><Relationship Id="rId2" Type="http://schemas.microsoft.com/office/2007/relationships/media" Target="../media/media10.m4a"/><Relationship Id="rId1" Type="http://schemas.openxmlformats.org/officeDocument/2006/relationships/tags" Target="../tags/tag5.xml"/><Relationship Id="rId6" Type="http://schemas.openxmlformats.org/officeDocument/2006/relationships/image" Target="../media/image34.svg"/><Relationship Id="rId11" Type="http://schemas.openxmlformats.org/officeDocument/2006/relationships/image" Target="../media/image25.png"/><Relationship Id="rId5" Type="http://schemas.openxmlformats.org/officeDocument/2006/relationships/image" Target="../media/image33.png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8.xml"/><Relationship Id="rId7" Type="http://schemas.openxmlformats.org/officeDocument/2006/relationships/image" Target="../media/image5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audio" Target="../media/media11.m4a"/><Relationship Id="rId10" Type="http://schemas.openxmlformats.org/officeDocument/2006/relationships/image" Target="../media/image53.png"/><Relationship Id="rId4" Type="http://schemas.microsoft.com/office/2007/relationships/media" Target="../media/media11.m4a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12.m4a"/><Relationship Id="rId7" Type="http://schemas.openxmlformats.org/officeDocument/2006/relationships/image" Target="../media/image5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audio" Target="../media/media12.m4a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3.m4a"/><Relationship Id="rId7" Type="http://schemas.openxmlformats.org/officeDocument/2006/relationships/image" Target="../media/image56.png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4.m4a"/><Relationship Id="rId7" Type="http://schemas.openxmlformats.org/officeDocument/2006/relationships/image" Target="../media/image57.png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5.m4a"/><Relationship Id="rId7" Type="http://schemas.openxmlformats.org/officeDocument/2006/relationships/image" Target="../media/image58.png"/><Relationship Id="rId2" Type="http://schemas.microsoft.com/office/2007/relationships/media" Target="../media/media15.m4a"/><Relationship Id="rId1" Type="http://schemas.openxmlformats.org/officeDocument/2006/relationships/tags" Target="../tags/tag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59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audio" Target="../media/media16.m4a"/><Relationship Id="rId7" Type="http://schemas.openxmlformats.org/officeDocument/2006/relationships/image" Target="../media/image51.png"/><Relationship Id="rId2" Type="http://schemas.microsoft.com/office/2007/relationships/media" Target="../media/media16.m4a"/><Relationship Id="rId1" Type="http://schemas.openxmlformats.org/officeDocument/2006/relationships/tags" Target="../tags/tag16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audio" Target="../media/media17.m4a"/><Relationship Id="rId7" Type="http://schemas.openxmlformats.org/officeDocument/2006/relationships/image" Target="../media/image64.png"/><Relationship Id="rId2" Type="http://schemas.microsoft.com/office/2007/relationships/media" Target="../media/media17.m4a"/><Relationship Id="rId1" Type="http://schemas.openxmlformats.org/officeDocument/2006/relationships/tags" Target="../tags/tag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svg"/><Relationship Id="rId12" Type="http://schemas.openxmlformats.org/officeDocument/2006/relationships/image" Target="../media/image34.svg"/><Relationship Id="rId17" Type="http://schemas.openxmlformats.org/officeDocument/2006/relationships/image" Target="../media/image25.png"/><Relationship Id="rId2" Type="http://schemas.openxmlformats.org/officeDocument/2006/relationships/audio" Target="../media/media2.m4a"/><Relationship Id="rId16" Type="http://schemas.openxmlformats.org/officeDocument/2006/relationships/image" Target="../media/image38.svg"/><Relationship Id="rId1" Type="http://schemas.microsoft.com/office/2007/relationships/media" Target="../media/media2.m4a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audio" Target="../media/media18.m4a"/><Relationship Id="rId7" Type="http://schemas.openxmlformats.org/officeDocument/2006/relationships/image" Target="../media/image66.png"/><Relationship Id="rId2" Type="http://schemas.microsoft.com/office/2007/relationships/media" Target="../media/media18.m4a"/><Relationship Id="rId1" Type="http://schemas.openxmlformats.org/officeDocument/2006/relationships/tags" Target="../tags/tag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audio" Target="../media/media19.m4a"/><Relationship Id="rId7" Type="http://schemas.openxmlformats.org/officeDocument/2006/relationships/image" Target="../media/image70.png"/><Relationship Id="rId2" Type="http://schemas.microsoft.com/office/2007/relationships/media" Target="../media/media19.m4a"/><Relationship Id="rId1" Type="http://schemas.openxmlformats.org/officeDocument/2006/relationships/tags" Target="../tags/tag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audio" Target="../media/media20.m4a"/><Relationship Id="rId7" Type="http://schemas.openxmlformats.org/officeDocument/2006/relationships/image" Target="../media/image73.png"/><Relationship Id="rId2" Type="http://schemas.microsoft.com/office/2007/relationships/media" Target="../media/media20.m4a"/><Relationship Id="rId1" Type="http://schemas.openxmlformats.org/officeDocument/2006/relationships/tags" Target="../tags/tag2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audio" Target="../media/media21.m4a"/><Relationship Id="rId7" Type="http://schemas.openxmlformats.org/officeDocument/2006/relationships/image" Target="../media/image75.png"/><Relationship Id="rId2" Type="http://schemas.microsoft.com/office/2007/relationships/media" Target="../media/media21.m4a"/><Relationship Id="rId1" Type="http://schemas.openxmlformats.org/officeDocument/2006/relationships/tags" Target="../tags/tag2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22.m4a"/><Relationship Id="rId7" Type="http://schemas.openxmlformats.org/officeDocument/2006/relationships/image" Target="../media/image78.png"/><Relationship Id="rId2" Type="http://schemas.microsoft.com/office/2007/relationships/media" Target="../media/media22.m4a"/><Relationship Id="rId1" Type="http://schemas.openxmlformats.org/officeDocument/2006/relationships/tags" Target="../tags/tag2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audio" Target="../media/media23.m4a"/><Relationship Id="rId7" Type="http://schemas.openxmlformats.org/officeDocument/2006/relationships/image" Target="../media/image79.png"/><Relationship Id="rId2" Type="http://schemas.microsoft.com/office/2007/relationships/media" Target="../media/media23.m4a"/><Relationship Id="rId1" Type="http://schemas.openxmlformats.org/officeDocument/2006/relationships/tags" Target="../tags/tag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3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8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8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svg"/><Relationship Id="rId12" Type="http://schemas.openxmlformats.org/officeDocument/2006/relationships/image" Target="../media/image2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9.png"/><Relationship Id="rId11" Type="http://schemas.openxmlformats.org/officeDocument/2006/relationships/image" Target="../media/image34.svg"/><Relationship Id="rId5" Type="http://schemas.openxmlformats.org/officeDocument/2006/relationships/image" Target="../media/image27.sv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4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6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7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6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7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8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8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8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25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svg"/><Relationship Id="rId12" Type="http://schemas.openxmlformats.org/officeDocument/2006/relationships/image" Target="../media/image2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9.png"/><Relationship Id="rId11" Type="http://schemas.openxmlformats.org/officeDocument/2006/relationships/image" Target="../media/image38.svg"/><Relationship Id="rId5" Type="http://schemas.openxmlformats.org/officeDocument/2006/relationships/image" Target="../media/image27.svg"/><Relationship Id="rId10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7.m4a"/><Relationship Id="rId7" Type="http://schemas.openxmlformats.org/officeDocument/2006/relationships/image" Target="../media/image43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9.m4a"/><Relationship Id="rId7" Type="http://schemas.openxmlformats.org/officeDocument/2006/relationships/image" Target="../media/image34.sv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svg"/><Relationship Id="rId4" Type="http://schemas.openxmlformats.org/officeDocument/2006/relationships/audio" Target="../media/media9.m4a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935481" y="1425050"/>
            <a:ext cx="10256520" cy="5449615"/>
            <a:chOff x="609600" y="720568"/>
            <a:chExt cx="11582401" cy="6154098"/>
          </a:xfrm>
        </p:grpSpPr>
        <p:sp>
          <p:nvSpPr>
            <p:cNvPr id="7" name="直角三角形 6"/>
            <p:cNvSpPr/>
            <p:nvPr/>
          </p:nvSpPr>
          <p:spPr>
            <a:xfrm rot="16200000">
              <a:off x="3332085" y="-2001916"/>
              <a:ext cx="6137431" cy="11582400"/>
            </a:xfrm>
            <a:custGeom>
              <a:avLst/>
              <a:gdLst>
                <a:gd name="connsiteX0" fmla="*/ 0 w 6858000"/>
                <a:gd name="connsiteY0" fmla="*/ 11582400 h 11582400"/>
                <a:gd name="connsiteX1" fmla="*/ 0 w 6858000"/>
                <a:gd name="connsiteY1" fmla="*/ 0 h 11582400"/>
                <a:gd name="connsiteX2" fmla="*/ 6858000 w 6858000"/>
                <a:gd name="connsiteY2" fmla="*/ 11582400 h 11582400"/>
                <a:gd name="connsiteX3" fmla="*/ 0 w 6858000"/>
                <a:gd name="connsiteY3" fmla="*/ 11582400 h 11582400"/>
                <a:gd name="connsiteX0-1" fmla="*/ 0 w 5867400"/>
                <a:gd name="connsiteY0-2" fmla="*/ 11582400 h 11582400"/>
                <a:gd name="connsiteX1-3" fmla="*/ 0 w 5867400"/>
                <a:gd name="connsiteY1-4" fmla="*/ 0 h 11582400"/>
                <a:gd name="connsiteX2-5" fmla="*/ 5867400 w 5867400"/>
                <a:gd name="connsiteY2-6" fmla="*/ 10180320 h 11582400"/>
                <a:gd name="connsiteX3-7" fmla="*/ 0 w 5867400"/>
                <a:gd name="connsiteY3-8" fmla="*/ 11582400 h 11582400"/>
                <a:gd name="connsiteX0-9" fmla="*/ 0 w 5887226"/>
                <a:gd name="connsiteY0-10" fmla="*/ 11582400 h 11582400"/>
                <a:gd name="connsiteX1-11" fmla="*/ 0 w 5887226"/>
                <a:gd name="connsiteY1-12" fmla="*/ 0 h 11582400"/>
                <a:gd name="connsiteX2-13" fmla="*/ 5867400 w 5887226"/>
                <a:gd name="connsiteY2-14" fmla="*/ 10180320 h 11582400"/>
                <a:gd name="connsiteX3-15" fmla="*/ 0 w 5887226"/>
                <a:gd name="connsiteY3-16" fmla="*/ 11582400 h 11582400"/>
                <a:gd name="connsiteX0-17" fmla="*/ 0 w 5931794"/>
                <a:gd name="connsiteY0-18" fmla="*/ 11742962 h 11742962"/>
                <a:gd name="connsiteX1-19" fmla="*/ 0 w 5931794"/>
                <a:gd name="connsiteY1-20" fmla="*/ 160562 h 11742962"/>
                <a:gd name="connsiteX2-21" fmla="*/ 2941320 w 5931794"/>
                <a:gd name="connsiteY2-22" fmla="*/ 5921282 h 11742962"/>
                <a:gd name="connsiteX3-23" fmla="*/ 5867400 w 5931794"/>
                <a:gd name="connsiteY3-24" fmla="*/ 10340882 h 11742962"/>
                <a:gd name="connsiteX4" fmla="*/ 0 w 5931794"/>
                <a:gd name="connsiteY4" fmla="*/ 11742962 h 11742962"/>
                <a:gd name="connsiteX0-25" fmla="*/ 0 w 6230336"/>
                <a:gd name="connsiteY0-26" fmla="*/ 11742962 h 11742962"/>
                <a:gd name="connsiteX1-27" fmla="*/ 0 w 6230336"/>
                <a:gd name="connsiteY1-28" fmla="*/ 160562 h 11742962"/>
                <a:gd name="connsiteX2-29" fmla="*/ 2941320 w 6230336"/>
                <a:gd name="connsiteY2-30" fmla="*/ 5921282 h 11742962"/>
                <a:gd name="connsiteX3-31" fmla="*/ 6172200 w 6230336"/>
                <a:gd name="connsiteY3-32" fmla="*/ 10843802 h 11742962"/>
                <a:gd name="connsiteX4-33" fmla="*/ 0 w 6230336"/>
                <a:gd name="connsiteY4-34" fmla="*/ 11742962 h 11742962"/>
                <a:gd name="connsiteX0-35" fmla="*/ 0 w 6207398"/>
                <a:gd name="connsiteY0-36" fmla="*/ 11742962 h 11742962"/>
                <a:gd name="connsiteX1-37" fmla="*/ 0 w 6207398"/>
                <a:gd name="connsiteY1-38" fmla="*/ 160562 h 11742962"/>
                <a:gd name="connsiteX2-39" fmla="*/ 2941320 w 6207398"/>
                <a:gd name="connsiteY2-40" fmla="*/ 5921282 h 11742962"/>
                <a:gd name="connsiteX3-41" fmla="*/ 6172200 w 6207398"/>
                <a:gd name="connsiteY3-42" fmla="*/ 10843802 h 11742962"/>
                <a:gd name="connsiteX4-43" fmla="*/ 0 w 6207398"/>
                <a:gd name="connsiteY4-44" fmla="*/ 11742962 h 11742962"/>
                <a:gd name="connsiteX0-45" fmla="*/ 0 w 6260988"/>
                <a:gd name="connsiteY0-46" fmla="*/ 11724775 h 11724775"/>
                <a:gd name="connsiteX1-47" fmla="*/ 0 w 6260988"/>
                <a:gd name="connsiteY1-48" fmla="*/ 142375 h 11724775"/>
                <a:gd name="connsiteX2-49" fmla="*/ 3429000 w 6260988"/>
                <a:gd name="connsiteY2-50" fmla="*/ 6680335 h 11724775"/>
                <a:gd name="connsiteX3-51" fmla="*/ 6172200 w 6260988"/>
                <a:gd name="connsiteY3-52" fmla="*/ 10825615 h 11724775"/>
                <a:gd name="connsiteX4-53" fmla="*/ 0 w 6260988"/>
                <a:gd name="connsiteY4-54" fmla="*/ 11724775 h 11724775"/>
                <a:gd name="connsiteX0-55" fmla="*/ 0 w 6241241"/>
                <a:gd name="connsiteY0-56" fmla="*/ 11727590 h 11727590"/>
                <a:gd name="connsiteX1-57" fmla="*/ 0 w 6241241"/>
                <a:gd name="connsiteY1-58" fmla="*/ 145190 h 11727590"/>
                <a:gd name="connsiteX2-59" fmla="*/ 3429000 w 6241241"/>
                <a:gd name="connsiteY2-60" fmla="*/ 6683150 h 11727590"/>
                <a:gd name="connsiteX3-61" fmla="*/ 6172200 w 6241241"/>
                <a:gd name="connsiteY3-62" fmla="*/ 10828430 h 11727590"/>
                <a:gd name="connsiteX4-63" fmla="*/ 0 w 6241241"/>
                <a:gd name="connsiteY4-64" fmla="*/ 11727590 h 11727590"/>
                <a:gd name="connsiteX0-65" fmla="*/ 0 w 6206874"/>
                <a:gd name="connsiteY0-66" fmla="*/ 11737042 h 11737042"/>
                <a:gd name="connsiteX1-67" fmla="*/ 0 w 6206874"/>
                <a:gd name="connsiteY1-68" fmla="*/ 154642 h 11737042"/>
                <a:gd name="connsiteX2-69" fmla="*/ 2621280 w 6206874"/>
                <a:gd name="connsiteY2-70" fmla="*/ 6281122 h 11737042"/>
                <a:gd name="connsiteX3-71" fmla="*/ 6172200 w 6206874"/>
                <a:gd name="connsiteY3-72" fmla="*/ 10837882 h 11737042"/>
                <a:gd name="connsiteX4-73" fmla="*/ 0 w 6206874"/>
                <a:gd name="connsiteY4-74" fmla="*/ 11737042 h 11737042"/>
                <a:gd name="connsiteX0-75" fmla="*/ 0 w 6428388"/>
                <a:gd name="connsiteY0-76" fmla="*/ 11726333 h 11726333"/>
                <a:gd name="connsiteX1-77" fmla="*/ 0 w 6428388"/>
                <a:gd name="connsiteY1-78" fmla="*/ 143933 h 11726333"/>
                <a:gd name="connsiteX2-79" fmla="*/ 2621280 w 6428388"/>
                <a:gd name="connsiteY2-80" fmla="*/ 6270413 h 11726333"/>
                <a:gd name="connsiteX3-81" fmla="*/ 4998721 w 6428388"/>
                <a:gd name="connsiteY3-82" fmla="*/ 8236373 h 11726333"/>
                <a:gd name="connsiteX4-83" fmla="*/ 6172200 w 6428388"/>
                <a:gd name="connsiteY4-84" fmla="*/ 10827173 h 11726333"/>
                <a:gd name="connsiteX5" fmla="*/ 0 w 6428388"/>
                <a:gd name="connsiteY5" fmla="*/ 11726333 h 11726333"/>
                <a:gd name="connsiteX0-85" fmla="*/ 0 w 6539676"/>
                <a:gd name="connsiteY0-86" fmla="*/ 11727015 h 11727015"/>
                <a:gd name="connsiteX1-87" fmla="*/ 0 w 6539676"/>
                <a:gd name="connsiteY1-88" fmla="*/ 144615 h 11727015"/>
                <a:gd name="connsiteX2-89" fmla="*/ 2621280 w 6539676"/>
                <a:gd name="connsiteY2-90" fmla="*/ 6271095 h 11727015"/>
                <a:gd name="connsiteX3-91" fmla="*/ 5486404 w 6539676"/>
                <a:gd name="connsiteY3-92" fmla="*/ 8435178 h 11727015"/>
                <a:gd name="connsiteX4-93" fmla="*/ 6172200 w 6539676"/>
                <a:gd name="connsiteY4-94" fmla="*/ 10827855 h 11727015"/>
                <a:gd name="connsiteX5-95" fmla="*/ 0 w 6539676"/>
                <a:gd name="connsiteY5-96" fmla="*/ 11727015 h 11727015"/>
                <a:gd name="connsiteX0-97" fmla="*/ 0 w 6040184"/>
                <a:gd name="connsiteY0-98" fmla="*/ 11727015 h 11727015"/>
                <a:gd name="connsiteX1-99" fmla="*/ 0 w 6040184"/>
                <a:gd name="connsiteY1-100" fmla="*/ 144615 h 11727015"/>
                <a:gd name="connsiteX2-101" fmla="*/ 2621280 w 6040184"/>
                <a:gd name="connsiteY2-102" fmla="*/ 6271095 h 11727015"/>
                <a:gd name="connsiteX3-103" fmla="*/ 5486404 w 6040184"/>
                <a:gd name="connsiteY3-104" fmla="*/ 8435178 h 11727015"/>
                <a:gd name="connsiteX4-105" fmla="*/ 5455922 w 6040184"/>
                <a:gd name="connsiteY4-106" fmla="*/ 11010738 h 11727015"/>
                <a:gd name="connsiteX5-107" fmla="*/ 0 w 6040184"/>
                <a:gd name="connsiteY5-108" fmla="*/ 11727015 h 11727015"/>
                <a:gd name="connsiteX0-109" fmla="*/ 0 w 6087973"/>
                <a:gd name="connsiteY0-110" fmla="*/ 11727227 h 11727227"/>
                <a:gd name="connsiteX1-111" fmla="*/ 0 w 6087973"/>
                <a:gd name="connsiteY1-112" fmla="*/ 144827 h 11727227"/>
                <a:gd name="connsiteX2-113" fmla="*/ 2621280 w 6087973"/>
                <a:gd name="connsiteY2-114" fmla="*/ 6271307 h 11727227"/>
                <a:gd name="connsiteX3-115" fmla="*/ 5577846 w 6087973"/>
                <a:gd name="connsiteY3-116" fmla="*/ 8496353 h 11727227"/>
                <a:gd name="connsiteX4-117" fmla="*/ 5455922 w 6087973"/>
                <a:gd name="connsiteY4-118" fmla="*/ 11010950 h 11727227"/>
                <a:gd name="connsiteX5-119" fmla="*/ 0 w 6087973"/>
                <a:gd name="connsiteY5-120" fmla="*/ 11727227 h 11727227"/>
                <a:gd name="connsiteX0-121" fmla="*/ 0 w 6029171"/>
                <a:gd name="connsiteY0-122" fmla="*/ 11727227 h 11727227"/>
                <a:gd name="connsiteX1-123" fmla="*/ 0 w 6029171"/>
                <a:gd name="connsiteY1-124" fmla="*/ 144827 h 11727227"/>
                <a:gd name="connsiteX2-125" fmla="*/ 2621280 w 6029171"/>
                <a:gd name="connsiteY2-126" fmla="*/ 6271307 h 11727227"/>
                <a:gd name="connsiteX3-127" fmla="*/ 5577846 w 6029171"/>
                <a:gd name="connsiteY3-128" fmla="*/ 8496353 h 11727227"/>
                <a:gd name="connsiteX4-129" fmla="*/ 5455922 w 6029171"/>
                <a:gd name="connsiteY4-130" fmla="*/ 11010950 h 11727227"/>
                <a:gd name="connsiteX5-131" fmla="*/ 0 w 6029171"/>
                <a:gd name="connsiteY5-132" fmla="*/ 11727227 h 11727227"/>
                <a:gd name="connsiteX0-133" fmla="*/ 0 w 6029171"/>
                <a:gd name="connsiteY0-134" fmla="*/ 11582400 h 11582400"/>
                <a:gd name="connsiteX1-135" fmla="*/ 0 w 6029171"/>
                <a:gd name="connsiteY1-136" fmla="*/ 0 h 11582400"/>
                <a:gd name="connsiteX2-137" fmla="*/ 2621280 w 6029171"/>
                <a:gd name="connsiteY2-138" fmla="*/ 6126480 h 11582400"/>
                <a:gd name="connsiteX3-139" fmla="*/ 5577846 w 6029171"/>
                <a:gd name="connsiteY3-140" fmla="*/ 8351526 h 11582400"/>
                <a:gd name="connsiteX4-141" fmla="*/ 5455922 w 6029171"/>
                <a:gd name="connsiteY4-142" fmla="*/ 10866123 h 11582400"/>
                <a:gd name="connsiteX5-143" fmla="*/ 0 w 6029171"/>
                <a:gd name="connsiteY5-144" fmla="*/ 11582400 h 11582400"/>
                <a:gd name="connsiteX0-145" fmla="*/ 0 w 6091882"/>
                <a:gd name="connsiteY0-146" fmla="*/ 11582400 h 11582400"/>
                <a:gd name="connsiteX1-147" fmla="*/ 0 w 6091882"/>
                <a:gd name="connsiteY1-148" fmla="*/ 0 h 11582400"/>
                <a:gd name="connsiteX2-149" fmla="*/ 2621280 w 6091882"/>
                <a:gd name="connsiteY2-150" fmla="*/ 6126480 h 11582400"/>
                <a:gd name="connsiteX3-151" fmla="*/ 5577846 w 6091882"/>
                <a:gd name="connsiteY3-152" fmla="*/ 8351526 h 11582400"/>
                <a:gd name="connsiteX4-153" fmla="*/ 5455922 w 6091882"/>
                <a:gd name="connsiteY4-154" fmla="*/ 10866123 h 11582400"/>
                <a:gd name="connsiteX5-155" fmla="*/ 0 w 6091882"/>
                <a:gd name="connsiteY5-156" fmla="*/ 11582400 h 11582400"/>
                <a:gd name="connsiteX0-157" fmla="*/ 0 w 6137431"/>
                <a:gd name="connsiteY0-158" fmla="*/ 11582400 h 11582400"/>
                <a:gd name="connsiteX1-159" fmla="*/ 0 w 6137431"/>
                <a:gd name="connsiteY1-160" fmla="*/ 0 h 11582400"/>
                <a:gd name="connsiteX2-161" fmla="*/ 2621280 w 6137431"/>
                <a:gd name="connsiteY2-162" fmla="*/ 6126480 h 11582400"/>
                <a:gd name="connsiteX3-163" fmla="*/ 5577846 w 6137431"/>
                <a:gd name="connsiteY3-164" fmla="*/ 8351526 h 11582400"/>
                <a:gd name="connsiteX4-165" fmla="*/ 5455922 w 6137431"/>
                <a:gd name="connsiteY4-166" fmla="*/ 10866123 h 11582400"/>
                <a:gd name="connsiteX5-167" fmla="*/ 0 w 6137431"/>
                <a:gd name="connsiteY5-168" fmla="*/ 11582400 h 11582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33" y="connsiteY4-34"/>
                </a:cxn>
                <a:cxn ang="0">
                  <a:pos x="connsiteX5-95" y="connsiteY5-96"/>
                </a:cxn>
              </a:cxnLst>
              <a:rect l="l" t="t" r="r" b="b"/>
              <a:pathLst>
                <a:path w="6137431" h="11582400">
                  <a:moveTo>
                    <a:pt x="0" y="11582400"/>
                  </a:moveTo>
                  <a:lnTo>
                    <a:pt x="0" y="0"/>
                  </a:lnTo>
                  <a:cubicBezTo>
                    <a:pt x="1270000" y="251460"/>
                    <a:pt x="1691639" y="4734559"/>
                    <a:pt x="2621280" y="6126480"/>
                  </a:cubicBezTo>
                  <a:cubicBezTo>
                    <a:pt x="3550921" y="7518401"/>
                    <a:pt x="5016506" y="7835906"/>
                    <a:pt x="5577846" y="8351526"/>
                  </a:cubicBezTo>
                  <a:cubicBezTo>
                    <a:pt x="6139186" y="8867146"/>
                    <a:pt x="6537965" y="10342887"/>
                    <a:pt x="5455922" y="10866123"/>
                  </a:cubicBezTo>
                  <a:cubicBezTo>
                    <a:pt x="4373879" y="11389359"/>
                    <a:pt x="1955800" y="11115040"/>
                    <a:pt x="0" y="11582400"/>
                  </a:cubicBezTo>
                  <a:close/>
                </a:path>
              </a:pathLst>
            </a:custGeom>
            <a:solidFill>
              <a:srgbClr val="D7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 rot="16200000">
              <a:off x="6200773" y="883440"/>
              <a:ext cx="400053" cy="11582400"/>
            </a:xfrm>
            <a:custGeom>
              <a:avLst/>
              <a:gdLst>
                <a:gd name="connsiteX0" fmla="*/ 400053 w 400053"/>
                <a:gd name="connsiteY0" fmla="*/ 239693 h 11582400"/>
                <a:gd name="connsiteX1" fmla="*/ 400052 w 400053"/>
                <a:gd name="connsiteY1" fmla="*/ 11498294 h 11582400"/>
                <a:gd name="connsiteX2" fmla="*/ 371691 w 400053"/>
                <a:gd name="connsiteY2" fmla="*/ 11503086 h 11582400"/>
                <a:gd name="connsiteX3" fmla="*/ 0 w 400053"/>
                <a:gd name="connsiteY3" fmla="*/ 11582400 h 11582400"/>
                <a:gd name="connsiteX4" fmla="*/ 0 w 400053"/>
                <a:gd name="connsiteY4" fmla="*/ 0 h 11582400"/>
                <a:gd name="connsiteX5" fmla="*/ 335936 w 400053"/>
                <a:gd name="connsiteY5" fmla="*/ 176266 h 1158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3" h="11582400">
                  <a:moveTo>
                    <a:pt x="400053" y="239693"/>
                  </a:moveTo>
                  <a:lnTo>
                    <a:pt x="400052" y="11498294"/>
                  </a:lnTo>
                  <a:lnTo>
                    <a:pt x="371691" y="11503086"/>
                  </a:lnTo>
                  <a:cubicBezTo>
                    <a:pt x="246281" y="11526877"/>
                    <a:pt x="122237" y="11553190"/>
                    <a:pt x="0" y="11582400"/>
                  </a:cubicBezTo>
                  <a:lnTo>
                    <a:pt x="0" y="0"/>
                  </a:lnTo>
                  <a:cubicBezTo>
                    <a:pt x="119063" y="23574"/>
                    <a:pt x="230669" y="84341"/>
                    <a:pt x="335936" y="176266"/>
                  </a:cubicBezTo>
                  <a:close/>
                </a:path>
              </a:pathLst>
            </a:custGeom>
            <a:solidFill>
              <a:srgbClr val="A09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形 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2671" y="1889059"/>
            <a:ext cx="2609890" cy="4646514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4976" y="1440119"/>
            <a:ext cx="648700" cy="648700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0055" y="4334527"/>
            <a:ext cx="618528" cy="61852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23445" y="2547262"/>
            <a:ext cx="693962" cy="40732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570" y="2879155"/>
            <a:ext cx="995682" cy="558184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15093" y="3236580"/>
            <a:ext cx="1493520" cy="905164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85620" y="716907"/>
            <a:ext cx="633616" cy="633616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96304" y="4439880"/>
            <a:ext cx="2670234" cy="2081880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65539" y="6642255"/>
            <a:ext cx="3848100" cy="9525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27757" y="5087157"/>
            <a:ext cx="1659470" cy="1433176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08939" y="5162372"/>
            <a:ext cx="1071110" cy="135774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200177" y="5311392"/>
            <a:ext cx="950422" cy="120688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04037" y="827641"/>
            <a:ext cx="76494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n w="76200">
                  <a:noFill/>
                </a:ln>
                <a:solidFill>
                  <a:srgbClr val="815CF6"/>
                </a:solidFill>
                <a:latin typeface="微软雅黑 Light" panose="020B0502040204020203" charset="-122"/>
                <a:ea typeface="微软雅黑 Light" panose="020B0502040204020203" charset="-122"/>
              </a:rPr>
              <a:t>淘宝用户行为分析</a:t>
            </a:r>
          </a:p>
        </p:txBody>
      </p:sp>
      <p:sp>
        <p:nvSpPr>
          <p:cNvPr id="30" name="矩形 471"/>
          <p:cNvSpPr>
            <a:spLocks noChangeArrowheads="1"/>
          </p:cNvSpPr>
          <p:nvPr/>
        </p:nvSpPr>
        <p:spPr bwMode="auto">
          <a:xfrm>
            <a:off x="784645" y="3904834"/>
            <a:ext cx="3810494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altLang="zh-CN" sz="1600">
                <a:solidFill>
                  <a:srgbClr val="3728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of Taobao user behavior</a:t>
            </a:r>
          </a:p>
          <a:p>
            <a:r>
              <a:rPr lang="en-US" sz="1600">
                <a:solidFill>
                  <a:srgbClr val="3728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 by Matrix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877779" y="3846280"/>
            <a:ext cx="2943592" cy="0"/>
          </a:xfrm>
          <a:prstGeom prst="line">
            <a:avLst/>
          </a:prstGeom>
          <a:ln>
            <a:solidFill>
              <a:srgbClr val="FFB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151098" y="4539904"/>
            <a:ext cx="1851025" cy="6451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汇报人：刘东洋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 eaLnBrk="1" hangingPunct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蔡依璇</a:t>
            </a: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3419313" y="4546893"/>
            <a:ext cx="2228850" cy="3683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2022-10</a:t>
            </a:r>
          </a:p>
        </p:txBody>
      </p:sp>
      <p:sp>
        <p:nvSpPr>
          <p:cNvPr id="34" name="2"/>
          <p:cNvSpPr/>
          <p:nvPr/>
        </p:nvSpPr>
        <p:spPr bwMode="auto">
          <a:xfrm>
            <a:off x="883525" y="4389183"/>
            <a:ext cx="371781" cy="451556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contourClr>
              <a:schemeClr val="accent2"/>
            </a:contourClr>
          </a:sp3d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1"/>
          <p:cNvSpPr/>
          <p:nvPr/>
        </p:nvSpPr>
        <p:spPr bwMode="auto">
          <a:xfrm>
            <a:off x="3064792" y="4494584"/>
            <a:ext cx="354398" cy="354989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contourClr>
              <a:schemeClr val="accent2"/>
            </a:contourClr>
          </a:sp3d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14A2CF7-2DAC-5034-5E59-48FCBEAF4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2"/>
    </mc:Choice>
    <mc:Fallback>
      <p:transition spd="slow" advTm="5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/>
      <p:bldP spid="30" grpId="0"/>
      <p:bldP spid="32" grpId="0"/>
      <p:bldP spid="33" grpId="0"/>
      <p:bldP spid="34" grpId="0" animBg="1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获得并理解数据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21055" y="842010"/>
            <a:ext cx="107918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本项目随机采集了在2017年11月25日至2017年12月3日之间，淘宝用户的行为，其中行为包括浏览、加购物车、收藏、购买等。数据集主要包含：用户数量约3万（37,376），商品数量约9万（930,607），商品类目数量7106以及总的淘宝用户行为记录数量为3百万（3,835,329）。</a:t>
            </a:r>
          </a:p>
          <a:p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数据来源：阿里云天池</a:t>
            </a:r>
            <a:r>
              <a:rPr lang="en-US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https://tianchi.aliyun.com/dataset/dataDetail?dataId=649&amp;userId=1</a:t>
            </a:r>
          </a:p>
          <a:p>
            <a:endParaRPr lang="zh-CN" altLang="en-US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en-US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四种用户行为类型</a:t>
            </a:r>
            <a:r>
              <a:rPr lang="en-US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85" y="3162300"/>
            <a:ext cx="11205210" cy="2291715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0" y="1602740"/>
            <a:ext cx="1143000" cy="144780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D40763D-93C6-2742-E7D4-B5D7CC7349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2"/>
    </mc:Choice>
    <mc:Fallback>
      <p:transition spd="slow" advTm="8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292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数据清洗及特征工程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642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数据导入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715" y="1537970"/>
            <a:ext cx="5814060" cy="41757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47840" y="1077595"/>
            <a:ext cx="2108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缺失值分析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6515" y="1537970"/>
            <a:ext cx="4076700" cy="17754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579235" y="3770630"/>
            <a:ext cx="4077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发现只有一条数据缺失，删除即可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84FEE3C0-B607-30DC-5972-5E6A47D0CF9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8"/>
    </mc:Choice>
    <mc:Fallback>
      <p:transition spd="slow" advTm="1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292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数据清洗及特征工程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7626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3.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选取时间范围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:  2017-11-25 ~ 2017-12-3 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715" y="1403985"/>
            <a:ext cx="8041005" cy="275653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46075" y="4600575"/>
            <a:ext cx="3964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4.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时间格式化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440" y="5072380"/>
            <a:ext cx="6027420" cy="160782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91428A7-33AD-B962-A38C-CEA289FCE4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95"/>
    </mc:Choice>
    <mc:Fallback>
      <p:transition spd="slow" advTm="1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构建模型及结果可视化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用户行为转化分析（AARRR模型）</a:t>
            </a:r>
          </a:p>
          <a:p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AARRR模型因其掠夺式的增长方式也被称为海盗模型，是Dave McClure 2007提出的，核心就是AARRR漏斗模型，对应客户生命周期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4810" y="2211070"/>
            <a:ext cx="5913120" cy="2171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AARRR分别代表了五个单词，又分别对应了产品生命周期中的五个阶段：</a:t>
            </a:r>
          </a:p>
          <a:p>
            <a:endParaRPr lang="zh-CN" altLang="en-US" sz="20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0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　　获取（Acquisition）：用户如何发现（并来到）你的产品？</a:t>
            </a:r>
          </a:p>
          <a:p>
            <a:r>
              <a:rPr lang="zh-CN" altLang="en-US" sz="20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　　激活（Activation）：用户的第一次使用体验如何？</a:t>
            </a:r>
          </a:p>
          <a:p>
            <a:r>
              <a:rPr lang="zh-CN" altLang="en-US" sz="20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　　留存（Retention）：用户是否还会回到产品（重复使用）？</a:t>
            </a:r>
          </a:p>
          <a:p>
            <a:r>
              <a:rPr lang="zh-CN" altLang="en-US" sz="20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　　收入（Revenue）：产品怎样（通过用户）赚钱？</a:t>
            </a:r>
          </a:p>
          <a:p>
            <a:r>
              <a:rPr lang="zh-CN" altLang="en-US" sz="20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　　传播（Refer）：用户是否愿意告诉其他用户？</a:t>
            </a:r>
          </a:p>
        </p:txBody>
      </p:sp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6557645" y="2632393"/>
            <a:ext cx="4762500" cy="2676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E7BA1AB-04AF-C791-7B66-A2DAC4810A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41"/>
    </mc:Choice>
    <mc:Fallback>
      <p:transition spd="slow" advTm="3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704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AARRR模型的数据指标 1.</a:t>
            </a:r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获取用户（acquisition）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</a:t>
            </a:r>
            <a:r>
              <a:rPr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对每天的用户行为pv（日访问量）和uv（日用户访问数）进行可视化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15" y="1442085"/>
            <a:ext cx="7508240" cy="435483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E64AA16-6A22-CA98-3800-E4F76F2813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30"/>
    </mc:Choice>
    <mc:Fallback>
      <p:transition spd="slow" advTm="3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704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AARRR模型的数据指标 1.</a:t>
            </a:r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获取用户（acquisition）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绘制pv（日访问量）和uv（日用户访问数）变化趋势图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4" name="图片 3" descr="UV和PV每日变化趋势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15" y="1403985"/>
            <a:ext cx="9109075" cy="5123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03970" y="770255"/>
            <a:ext cx="2714625" cy="3012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sz="20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发现工作日维持在低值，其中周二（11-27）的访问量达到统计范围内最低值；而11月25日、11月26日和12月2日、12月3日同为周末，但后者却有更多的活跃用户，环比增长率约为32%，推测可能是平台做促销活动。检索可知正值“双十二”前夕，各类预热活动促进用户访问增长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781F005-4930-097B-3F8A-999CBD53B3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"/>
    </mc:Choice>
    <mc:Fallback>
      <p:transition spd="slow" advTm="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构建模型及结果可视化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绘制同一日内pv和uv不同时刻变化趋势图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86395" y="830580"/>
            <a:ext cx="3489325" cy="4817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r>
              <a:rPr sz="20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结合人们日常作息规律，0点至6点是休息时间，点击量处于低谷阶段；6点至10点，人们慢慢开始工作，点击量开始回暖；10点至18点为正常工作时间，点击量保持平稳；18点至20点，人们相继下班休息，点击量不断升高；在21点至22点期间，点击量到达高峰。高峰期用户最活跃，建议商家在用户该时段，经常更新产品信息，黄金展位，活动推荐商品等 </a:t>
            </a:r>
          </a:p>
          <a:p>
            <a:endParaRPr sz="20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2" name="图片 1" descr="UV和PV不同时刻变化趋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5" y="1323340"/>
            <a:ext cx="7311390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构建模型及结果可视化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不同时期用户行为变化趋势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4" name="图片 3" descr="不同时间用户行为变化趋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5" y="1403985"/>
            <a:ext cx="6145530" cy="4302125"/>
          </a:xfrm>
          <a:prstGeom prst="rect">
            <a:avLst/>
          </a:prstGeom>
        </p:spPr>
      </p:pic>
      <p:pic>
        <p:nvPicPr>
          <p:cNvPr id="6" name="图片 5" descr="不同时刻用户行为变化趋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6445" y="848995"/>
            <a:ext cx="6252845" cy="43770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6888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AARRR模型的数据指标 2.</a:t>
            </a:r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激活用户（Activation）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跳失率计算</a:t>
            </a:r>
          </a:p>
          <a:p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跳失率 = 只浏览一个页面就离开的访问次数 / 该页面的全部访问次数</a:t>
            </a:r>
          </a:p>
          <a:p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结果显示只有点击行为没有收藏、加购物车以及购买行为的总用户数是2196，除以总用户数37376得到跳失率为5.88%。说明用户对商品详情页的关注很大，商品详情页的商品描述，细节等吸引点不足，是流失用户的的重要原因之一。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715" y="3011170"/>
            <a:ext cx="7185660" cy="2345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940" y="2881630"/>
            <a:ext cx="2545080" cy="342138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78D66E3-650D-EC83-E4CA-3BBC54EA85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80"/>
    </mc:Choice>
    <mc:Fallback>
      <p:transition spd="slow" advTm="23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673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AARRR模型的数据指标 3.</a:t>
            </a:r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留存用户（Retention）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6.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用户留存率</a:t>
            </a:r>
          </a:p>
          <a:p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留存用户：在某段时间开始使用产品，经过一段时间后仍然继续使用产品的用户，即为留存用户。</a:t>
            </a:r>
          </a:p>
          <a:p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留存率=仍旧使用产品的用户量/最初的总用户量。</a:t>
            </a:r>
          </a:p>
          <a:p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根据时间维度进行分类，留存率经常分为次日留存、3日留存、7日留存以及30日留存等。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15" y="3183255"/>
            <a:ext cx="4597400" cy="3441065"/>
          </a:xfrm>
          <a:prstGeom prst="rect">
            <a:avLst/>
          </a:prstGeom>
        </p:spPr>
      </p:pic>
      <p:pic>
        <p:nvPicPr>
          <p:cNvPr id="8" name="图片 7" descr="留存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090" y="3017520"/>
            <a:ext cx="6374130" cy="2426335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C9A2D38-86DD-5050-339B-2552C1B3B6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66"/>
    </mc:Choice>
    <mc:Fallback>
      <p:transition spd="slow" advTm="21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六边形 2"/>
          <p:cNvSpPr/>
          <p:nvPr/>
        </p:nvSpPr>
        <p:spPr>
          <a:xfrm>
            <a:off x="4916219" y="826217"/>
            <a:ext cx="2177310" cy="1693152"/>
          </a:xfrm>
          <a:custGeom>
            <a:avLst/>
            <a:gdLst>
              <a:gd name="connsiteX0" fmla="*/ 0 w 3648364"/>
              <a:gd name="connsiteY0" fmla="*/ 1572571 h 3145141"/>
              <a:gd name="connsiteX1" fmla="*/ 786285 w 3648364"/>
              <a:gd name="connsiteY1" fmla="*/ 1 h 3145141"/>
              <a:gd name="connsiteX2" fmla="*/ 2862079 w 3648364"/>
              <a:gd name="connsiteY2" fmla="*/ 1 h 3145141"/>
              <a:gd name="connsiteX3" fmla="*/ 3648364 w 3648364"/>
              <a:gd name="connsiteY3" fmla="*/ 1572571 h 3145141"/>
              <a:gd name="connsiteX4" fmla="*/ 2862079 w 3648364"/>
              <a:gd name="connsiteY4" fmla="*/ 3145140 h 3145141"/>
              <a:gd name="connsiteX5" fmla="*/ 786285 w 3648364"/>
              <a:gd name="connsiteY5" fmla="*/ 3145140 h 3145141"/>
              <a:gd name="connsiteX6" fmla="*/ 0 w 3648364"/>
              <a:gd name="connsiteY6" fmla="*/ 1572571 h 3145141"/>
              <a:gd name="connsiteX0-1" fmla="*/ 0 w 3648364"/>
              <a:gd name="connsiteY0-2" fmla="*/ 1715232 h 3287801"/>
              <a:gd name="connsiteX1-3" fmla="*/ 786285 w 3648364"/>
              <a:gd name="connsiteY1-4" fmla="*/ 142662 h 3287801"/>
              <a:gd name="connsiteX2-5" fmla="*/ 2862079 w 3648364"/>
              <a:gd name="connsiteY2-6" fmla="*/ 142662 h 3287801"/>
              <a:gd name="connsiteX3-7" fmla="*/ 3648364 w 3648364"/>
              <a:gd name="connsiteY3-8" fmla="*/ 1715232 h 3287801"/>
              <a:gd name="connsiteX4-9" fmla="*/ 2862079 w 3648364"/>
              <a:gd name="connsiteY4-10" fmla="*/ 3287801 h 3287801"/>
              <a:gd name="connsiteX5-11" fmla="*/ 786285 w 3648364"/>
              <a:gd name="connsiteY5-12" fmla="*/ 3287801 h 3287801"/>
              <a:gd name="connsiteX6-13" fmla="*/ 0 w 3648364"/>
              <a:gd name="connsiteY6-14" fmla="*/ 1715232 h 3287801"/>
              <a:gd name="connsiteX0-15" fmla="*/ 3028 w 3651392"/>
              <a:gd name="connsiteY0-16" fmla="*/ 1715232 h 3287801"/>
              <a:gd name="connsiteX1-17" fmla="*/ 789313 w 3651392"/>
              <a:gd name="connsiteY1-18" fmla="*/ 142662 h 3287801"/>
              <a:gd name="connsiteX2-19" fmla="*/ 2865107 w 3651392"/>
              <a:gd name="connsiteY2-20" fmla="*/ 142662 h 3287801"/>
              <a:gd name="connsiteX3-21" fmla="*/ 3651392 w 3651392"/>
              <a:gd name="connsiteY3-22" fmla="*/ 1715232 h 3287801"/>
              <a:gd name="connsiteX4-23" fmla="*/ 2865107 w 3651392"/>
              <a:gd name="connsiteY4-24" fmla="*/ 3287801 h 3287801"/>
              <a:gd name="connsiteX5-25" fmla="*/ 789313 w 3651392"/>
              <a:gd name="connsiteY5-26" fmla="*/ 3287801 h 3287801"/>
              <a:gd name="connsiteX6-27" fmla="*/ 3028 w 3651392"/>
              <a:gd name="connsiteY6-28" fmla="*/ 1715232 h 3287801"/>
              <a:gd name="connsiteX0-29" fmla="*/ 3028 w 3651392"/>
              <a:gd name="connsiteY0-30" fmla="*/ 1767788 h 3340357"/>
              <a:gd name="connsiteX1-31" fmla="*/ 789313 w 3651392"/>
              <a:gd name="connsiteY1-32" fmla="*/ 195218 h 3340357"/>
              <a:gd name="connsiteX2-33" fmla="*/ 2865107 w 3651392"/>
              <a:gd name="connsiteY2-34" fmla="*/ 195218 h 3340357"/>
              <a:gd name="connsiteX3-35" fmla="*/ 3651392 w 3651392"/>
              <a:gd name="connsiteY3-36" fmla="*/ 1767788 h 3340357"/>
              <a:gd name="connsiteX4-37" fmla="*/ 2865107 w 3651392"/>
              <a:gd name="connsiteY4-38" fmla="*/ 3340357 h 3340357"/>
              <a:gd name="connsiteX5-39" fmla="*/ 789313 w 3651392"/>
              <a:gd name="connsiteY5-40" fmla="*/ 3340357 h 3340357"/>
              <a:gd name="connsiteX6-41" fmla="*/ 3028 w 3651392"/>
              <a:gd name="connsiteY6-42" fmla="*/ 1767788 h 3340357"/>
              <a:gd name="connsiteX0-43" fmla="*/ 3028 w 3651613"/>
              <a:gd name="connsiteY0-44" fmla="*/ 1767788 h 3340357"/>
              <a:gd name="connsiteX1-45" fmla="*/ 789313 w 3651613"/>
              <a:gd name="connsiteY1-46" fmla="*/ 195218 h 3340357"/>
              <a:gd name="connsiteX2-47" fmla="*/ 2865107 w 3651613"/>
              <a:gd name="connsiteY2-48" fmla="*/ 195218 h 3340357"/>
              <a:gd name="connsiteX3-49" fmla="*/ 3651392 w 3651613"/>
              <a:gd name="connsiteY3-50" fmla="*/ 1767788 h 3340357"/>
              <a:gd name="connsiteX4-51" fmla="*/ 2865107 w 3651613"/>
              <a:gd name="connsiteY4-52" fmla="*/ 3340357 h 3340357"/>
              <a:gd name="connsiteX5-53" fmla="*/ 789313 w 3651613"/>
              <a:gd name="connsiteY5-54" fmla="*/ 3340357 h 3340357"/>
              <a:gd name="connsiteX6-55" fmla="*/ 3028 w 3651613"/>
              <a:gd name="connsiteY6-56" fmla="*/ 1767788 h 3340357"/>
              <a:gd name="connsiteX0-57" fmla="*/ 2967 w 3664064"/>
              <a:gd name="connsiteY0-58" fmla="*/ 1348163 h 3292111"/>
              <a:gd name="connsiteX1-59" fmla="*/ 801764 w 3664064"/>
              <a:gd name="connsiteY1-60" fmla="*/ 146972 h 3292111"/>
              <a:gd name="connsiteX2-61" fmla="*/ 2877558 w 3664064"/>
              <a:gd name="connsiteY2-62" fmla="*/ 146972 h 3292111"/>
              <a:gd name="connsiteX3-63" fmla="*/ 3663843 w 3664064"/>
              <a:gd name="connsiteY3-64" fmla="*/ 1719542 h 3292111"/>
              <a:gd name="connsiteX4-65" fmla="*/ 2877558 w 3664064"/>
              <a:gd name="connsiteY4-66" fmla="*/ 3292111 h 3292111"/>
              <a:gd name="connsiteX5-67" fmla="*/ 801764 w 3664064"/>
              <a:gd name="connsiteY5-68" fmla="*/ 3292111 h 3292111"/>
              <a:gd name="connsiteX6-69" fmla="*/ 2967 w 3664064"/>
              <a:gd name="connsiteY6-70" fmla="*/ 1348163 h 3292111"/>
              <a:gd name="connsiteX0-71" fmla="*/ 2967 w 3665267"/>
              <a:gd name="connsiteY0-72" fmla="*/ 1538780 h 3482728"/>
              <a:gd name="connsiteX1-73" fmla="*/ 801764 w 3665267"/>
              <a:gd name="connsiteY1-74" fmla="*/ 337589 h 3482728"/>
              <a:gd name="connsiteX2-75" fmla="*/ 3002685 w 3665267"/>
              <a:gd name="connsiteY2-76" fmla="*/ 74529 h 3482728"/>
              <a:gd name="connsiteX3-77" fmla="*/ 3663843 w 3665267"/>
              <a:gd name="connsiteY3-78" fmla="*/ 1910159 h 3482728"/>
              <a:gd name="connsiteX4-79" fmla="*/ 2877558 w 3665267"/>
              <a:gd name="connsiteY4-80" fmla="*/ 3482728 h 3482728"/>
              <a:gd name="connsiteX5-81" fmla="*/ 801764 w 3665267"/>
              <a:gd name="connsiteY5-82" fmla="*/ 3482728 h 3482728"/>
              <a:gd name="connsiteX6-83" fmla="*/ 2967 w 3665267"/>
              <a:gd name="connsiteY6-84" fmla="*/ 1538780 h 3482728"/>
              <a:gd name="connsiteX0-85" fmla="*/ 2967 w 3553601"/>
              <a:gd name="connsiteY0-86" fmla="*/ 1564904 h 3508852"/>
              <a:gd name="connsiteX1-87" fmla="*/ 801764 w 3553601"/>
              <a:gd name="connsiteY1-88" fmla="*/ 363713 h 3508852"/>
              <a:gd name="connsiteX2-89" fmla="*/ 3002685 w 3553601"/>
              <a:gd name="connsiteY2-90" fmla="*/ 100653 h 3508852"/>
              <a:gd name="connsiteX3-91" fmla="*/ 3551228 w 3553601"/>
              <a:gd name="connsiteY3-92" fmla="*/ 1874387 h 3508852"/>
              <a:gd name="connsiteX4-93" fmla="*/ 2877558 w 3553601"/>
              <a:gd name="connsiteY4-94" fmla="*/ 3508852 h 3508852"/>
              <a:gd name="connsiteX5-95" fmla="*/ 801764 w 3553601"/>
              <a:gd name="connsiteY5-96" fmla="*/ 3508852 h 3508852"/>
              <a:gd name="connsiteX6-97" fmla="*/ 2967 w 3553601"/>
              <a:gd name="connsiteY6-98" fmla="*/ 1564904 h 3508852"/>
              <a:gd name="connsiteX0-99" fmla="*/ 2967 w 3621786"/>
              <a:gd name="connsiteY0-100" fmla="*/ 1552064 h 3496012"/>
              <a:gd name="connsiteX1-101" fmla="*/ 801764 w 3621786"/>
              <a:gd name="connsiteY1-102" fmla="*/ 350873 h 3496012"/>
              <a:gd name="connsiteX2-103" fmla="*/ 3290480 w 3621786"/>
              <a:gd name="connsiteY2-104" fmla="*/ 103286 h 3496012"/>
              <a:gd name="connsiteX3-105" fmla="*/ 3551228 w 3621786"/>
              <a:gd name="connsiteY3-106" fmla="*/ 1861547 h 3496012"/>
              <a:gd name="connsiteX4-107" fmla="*/ 2877558 w 3621786"/>
              <a:gd name="connsiteY4-108" fmla="*/ 3496012 h 3496012"/>
              <a:gd name="connsiteX5-109" fmla="*/ 801764 w 3621786"/>
              <a:gd name="connsiteY5-110" fmla="*/ 3496012 h 3496012"/>
              <a:gd name="connsiteX6-111" fmla="*/ 2967 w 3621786"/>
              <a:gd name="connsiteY6-112" fmla="*/ 1552064 h 3496012"/>
              <a:gd name="connsiteX0-113" fmla="*/ 2394 w 3628659"/>
              <a:gd name="connsiteY0-114" fmla="*/ 1556450 h 3500398"/>
              <a:gd name="connsiteX1-115" fmla="*/ 663550 w 3628659"/>
              <a:gd name="connsiteY1-116" fmla="*/ 339784 h 3500398"/>
              <a:gd name="connsiteX2-117" fmla="*/ 3289907 w 3628659"/>
              <a:gd name="connsiteY2-118" fmla="*/ 107672 h 3500398"/>
              <a:gd name="connsiteX3-119" fmla="*/ 3550655 w 3628659"/>
              <a:gd name="connsiteY3-120" fmla="*/ 1865933 h 3500398"/>
              <a:gd name="connsiteX4-121" fmla="*/ 2876985 w 3628659"/>
              <a:gd name="connsiteY4-122" fmla="*/ 3500398 h 3500398"/>
              <a:gd name="connsiteX5-123" fmla="*/ 801191 w 3628659"/>
              <a:gd name="connsiteY5-124" fmla="*/ 3500398 h 3500398"/>
              <a:gd name="connsiteX6-125" fmla="*/ 2394 w 3628659"/>
              <a:gd name="connsiteY6-126" fmla="*/ 1556450 h 3500398"/>
              <a:gd name="connsiteX0-127" fmla="*/ 1933 w 3678250"/>
              <a:gd name="connsiteY0-128" fmla="*/ 1556450 h 3500398"/>
              <a:gd name="connsiteX1-129" fmla="*/ 713141 w 3678250"/>
              <a:gd name="connsiteY1-130" fmla="*/ 339784 h 3500398"/>
              <a:gd name="connsiteX2-131" fmla="*/ 3339498 w 3678250"/>
              <a:gd name="connsiteY2-132" fmla="*/ 107672 h 3500398"/>
              <a:gd name="connsiteX3-133" fmla="*/ 3600246 w 3678250"/>
              <a:gd name="connsiteY3-134" fmla="*/ 1865933 h 3500398"/>
              <a:gd name="connsiteX4-135" fmla="*/ 2926576 w 3678250"/>
              <a:gd name="connsiteY4-136" fmla="*/ 3500398 h 3500398"/>
              <a:gd name="connsiteX5-137" fmla="*/ 850782 w 3678250"/>
              <a:gd name="connsiteY5-138" fmla="*/ 3500398 h 3500398"/>
              <a:gd name="connsiteX6-139" fmla="*/ 1933 w 3678250"/>
              <a:gd name="connsiteY6-140" fmla="*/ 1556450 h 3500398"/>
              <a:gd name="connsiteX0-141" fmla="*/ 1898 w 3666419"/>
              <a:gd name="connsiteY0-142" fmla="*/ 1594887 h 3538835"/>
              <a:gd name="connsiteX1-143" fmla="*/ 713106 w 3666419"/>
              <a:gd name="connsiteY1-144" fmla="*/ 378221 h 3538835"/>
              <a:gd name="connsiteX2-145" fmla="*/ 3314437 w 3666419"/>
              <a:gd name="connsiteY2-146" fmla="*/ 99688 h 3538835"/>
              <a:gd name="connsiteX3-147" fmla="*/ 3600211 w 3666419"/>
              <a:gd name="connsiteY3-148" fmla="*/ 1904370 h 3538835"/>
              <a:gd name="connsiteX4-149" fmla="*/ 2926541 w 3666419"/>
              <a:gd name="connsiteY4-150" fmla="*/ 3538835 h 3538835"/>
              <a:gd name="connsiteX5-151" fmla="*/ 850747 w 3666419"/>
              <a:gd name="connsiteY5-152" fmla="*/ 3538835 h 3538835"/>
              <a:gd name="connsiteX6-153" fmla="*/ 1898 w 3666419"/>
              <a:gd name="connsiteY6-154" fmla="*/ 1594887 h 3538835"/>
              <a:gd name="connsiteX0-155" fmla="*/ 4866 w 3672636"/>
              <a:gd name="connsiteY0-156" fmla="*/ 1594887 h 3538835"/>
              <a:gd name="connsiteX1-157" fmla="*/ 653510 w 3672636"/>
              <a:gd name="connsiteY1-158" fmla="*/ 378220 h 3538835"/>
              <a:gd name="connsiteX2-159" fmla="*/ 3317405 w 3672636"/>
              <a:gd name="connsiteY2-160" fmla="*/ 99688 h 3538835"/>
              <a:gd name="connsiteX3-161" fmla="*/ 3603179 w 3672636"/>
              <a:gd name="connsiteY3-162" fmla="*/ 1904370 h 3538835"/>
              <a:gd name="connsiteX4-163" fmla="*/ 2929509 w 3672636"/>
              <a:gd name="connsiteY4-164" fmla="*/ 3538835 h 3538835"/>
              <a:gd name="connsiteX5-165" fmla="*/ 853715 w 3672636"/>
              <a:gd name="connsiteY5-166" fmla="*/ 3538835 h 3538835"/>
              <a:gd name="connsiteX6-167" fmla="*/ 4866 w 3672636"/>
              <a:gd name="connsiteY6-168" fmla="*/ 1594887 h 3538835"/>
              <a:gd name="connsiteX0-169" fmla="*/ 4382 w 3697178"/>
              <a:gd name="connsiteY0-170" fmla="*/ 1642611 h 3540137"/>
              <a:gd name="connsiteX1-171" fmla="*/ 678052 w 3697178"/>
              <a:gd name="connsiteY1-172" fmla="*/ 379522 h 3540137"/>
              <a:gd name="connsiteX2-173" fmla="*/ 3341947 w 3697178"/>
              <a:gd name="connsiteY2-174" fmla="*/ 100990 h 3540137"/>
              <a:gd name="connsiteX3-175" fmla="*/ 3627721 w 3697178"/>
              <a:gd name="connsiteY3-176" fmla="*/ 1905672 h 3540137"/>
              <a:gd name="connsiteX4-177" fmla="*/ 2954051 w 3697178"/>
              <a:gd name="connsiteY4-178" fmla="*/ 3540137 h 3540137"/>
              <a:gd name="connsiteX5-179" fmla="*/ 878257 w 3697178"/>
              <a:gd name="connsiteY5-180" fmla="*/ 3540137 h 3540137"/>
              <a:gd name="connsiteX6-181" fmla="*/ 4382 w 3697178"/>
              <a:gd name="connsiteY6-182" fmla="*/ 1642611 h 3540137"/>
              <a:gd name="connsiteX0-183" fmla="*/ 4382 w 3714069"/>
              <a:gd name="connsiteY0-184" fmla="*/ 1674183 h 3571709"/>
              <a:gd name="connsiteX1-185" fmla="*/ 678052 w 3714069"/>
              <a:gd name="connsiteY1-186" fmla="*/ 411094 h 3571709"/>
              <a:gd name="connsiteX2-187" fmla="*/ 3341947 w 3714069"/>
              <a:gd name="connsiteY2-188" fmla="*/ 132562 h 3571709"/>
              <a:gd name="connsiteX3-189" fmla="*/ 3652747 w 3714069"/>
              <a:gd name="connsiteY3-190" fmla="*/ 2370517 h 3571709"/>
              <a:gd name="connsiteX4-191" fmla="*/ 2954051 w 3714069"/>
              <a:gd name="connsiteY4-192" fmla="*/ 3571709 h 3571709"/>
              <a:gd name="connsiteX5-193" fmla="*/ 878257 w 3714069"/>
              <a:gd name="connsiteY5-194" fmla="*/ 3571709 h 3571709"/>
              <a:gd name="connsiteX6-195" fmla="*/ 4382 w 3714069"/>
              <a:gd name="connsiteY6-196" fmla="*/ 1674183 h 3571709"/>
              <a:gd name="connsiteX0-197" fmla="*/ 4382 w 3714069"/>
              <a:gd name="connsiteY0-198" fmla="*/ 1674183 h 3571709"/>
              <a:gd name="connsiteX1-199" fmla="*/ 678052 w 3714069"/>
              <a:gd name="connsiteY1-200" fmla="*/ 411094 h 3571709"/>
              <a:gd name="connsiteX2-201" fmla="*/ 3341947 w 3714069"/>
              <a:gd name="connsiteY2-202" fmla="*/ 132562 h 3571709"/>
              <a:gd name="connsiteX3-203" fmla="*/ 3652747 w 3714069"/>
              <a:gd name="connsiteY3-204" fmla="*/ 2370517 h 3571709"/>
              <a:gd name="connsiteX4-205" fmla="*/ 2954051 w 3714069"/>
              <a:gd name="connsiteY4-206" fmla="*/ 3571709 h 3571709"/>
              <a:gd name="connsiteX5-207" fmla="*/ 878257 w 3714069"/>
              <a:gd name="connsiteY5-208" fmla="*/ 3571709 h 3571709"/>
              <a:gd name="connsiteX6-209" fmla="*/ 4382 w 3714069"/>
              <a:gd name="connsiteY6-210" fmla="*/ 1674183 h 35717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3714069" h="3571709">
                <a:moveTo>
                  <a:pt x="4382" y="1674183"/>
                </a:moveTo>
                <a:cubicBezTo>
                  <a:pt x="-28986" y="1147414"/>
                  <a:pt x="121791" y="668031"/>
                  <a:pt x="678052" y="411094"/>
                </a:cubicBezTo>
                <a:cubicBezTo>
                  <a:pt x="1234313" y="154157"/>
                  <a:pt x="2846165" y="-194008"/>
                  <a:pt x="3341947" y="132562"/>
                </a:cubicBezTo>
                <a:cubicBezTo>
                  <a:pt x="3837729" y="459132"/>
                  <a:pt x="3717396" y="1797326"/>
                  <a:pt x="3652747" y="2370517"/>
                </a:cubicBezTo>
                <a:cubicBezTo>
                  <a:pt x="3588098" y="2943708"/>
                  <a:pt x="3503941" y="3357000"/>
                  <a:pt x="2954051" y="3571709"/>
                </a:cubicBezTo>
                <a:lnTo>
                  <a:pt x="878257" y="3571709"/>
                </a:lnTo>
                <a:cubicBezTo>
                  <a:pt x="616162" y="3047519"/>
                  <a:pt x="37750" y="2200952"/>
                  <a:pt x="4382" y="167418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0629" y="3242725"/>
            <a:ext cx="1541673" cy="1798618"/>
          </a:xfrm>
          <a:prstGeom prst="rect">
            <a:avLst/>
          </a:prstGeom>
        </p:spPr>
      </p:pic>
      <p:pic>
        <p:nvPicPr>
          <p:cNvPr id="36" name="图形 3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9975" y="3242725"/>
            <a:ext cx="1541673" cy="1798618"/>
          </a:xfrm>
          <a:prstGeom prst="rect">
            <a:avLst/>
          </a:prstGeom>
        </p:spPr>
      </p:pic>
      <p:pic>
        <p:nvPicPr>
          <p:cNvPr id="37" name="图形 3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7951" y="3242725"/>
            <a:ext cx="1541673" cy="1798618"/>
          </a:xfrm>
          <a:prstGeom prst="rect">
            <a:avLst/>
          </a:prstGeom>
        </p:spPr>
      </p:pic>
      <p:pic>
        <p:nvPicPr>
          <p:cNvPr id="34" name="图形 3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330" y="3242725"/>
            <a:ext cx="1541673" cy="17986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19575" y="1361302"/>
            <a:ext cx="376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76200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9" name="TextBox 58"/>
          <p:cNvSpPr txBox="1"/>
          <p:nvPr/>
        </p:nvSpPr>
        <p:spPr>
          <a:xfrm>
            <a:off x="3323681" y="5132606"/>
            <a:ext cx="26400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用户行为分析思路</a:t>
            </a:r>
          </a:p>
        </p:txBody>
      </p:sp>
      <p:sp>
        <p:nvSpPr>
          <p:cNvPr id="10" name="TextBox 59"/>
          <p:cNvSpPr txBox="1"/>
          <p:nvPr/>
        </p:nvSpPr>
        <p:spPr>
          <a:xfrm>
            <a:off x="767080" y="5132705"/>
            <a:ext cx="25292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项目背景与实际意义</a:t>
            </a:r>
          </a:p>
        </p:txBody>
      </p:sp>
      <p:sp>
        <p:nvSpPr>
          <p:cNvPr id="11" name="TextBox 60"/>
          <p:cNvSpPr txBox="1"/>
          <p:nvPr/>
        </p:nvSpPr>
        <p:spPr>
          <a:xfrm>
            <a:off x="6150792" y="5132606"/>
            <a:ext cx="239871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用户行为分析过程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849630" y="5491480"/>
            <a:ext cx="24288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Background and practical significance</a:t>
            </a:r>
          </a:p>
        </p:txBody>
      </p:sp>
      <p:sp>
        <p:nvSpPr>
          <p:cNvPr id="13" name="TextBox 72"/>
          <p:cNvSpPr txBox="1"/>
          <p:nvPr/>
        </p:nvSpPr>
        <p:spPr>
          <a:xfrm>
            <a:off x="3576320" y="5492750"/>
            <a:ext cx="20516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Analysis ideas</a:t>
            </a:r>
          </a:p>
        </p:txBody>
      </p:sp>
      <p:sp>
        <p:nvSpPr>
          <p:cNvPr id="14" name="TextBox 73"/>
          <p:cNvSpPr txBox="1"/>
          <p:nvPr/>
        </p:nvSpPr>
        <p:spPr>
          <a:xfrm>
            <a:off x="6342014" y="5491606"/>
            <a:ext cx="20016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Analysis process</a:t>
            </a:r>
          </a:p>
        </p:txBody>
      </p:sp>
      <p:sp>
        <p:nvSpPr>
          <p:cNvPr id="15" name="TextBox 60"/>
          <p:cNvSpPr txBox="1"/>
          <p:nvPr/>
        </p:nvSpPr>
        <p:spPr>
          <a:xfrm>
            <a:off x="8753840" y="5132606"/>
            <a:ext cx="239871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结论及建议</a:t>
            </a:r>
          </a:p>
        </p:txBody>
      </p:sp>
      <p:sp>
        <p:nvSpPr>
          <p:cNvPr id="16" name="TextBox 73"/>
          <p:cNvSpPr txBox="1"/>
          <p:nvPr/>
        </p:nvSpPr>
        <p:spPr>
          <a:xfrm>
            <a:off x="9006026" y="5491605"/>
            <a:ext cx="1895476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Conclusions and suggestions</a:t>
            </a:r>
          </a:p>
        </p:txBody>
      </p:sp>
      <p:sp>
        <p:nvSpPr>
          <p:cNvPr id="17" name="123"/>
          <p:cNvSpPr/>
          <p:nvPr/>
        </p:nvSpPr>
        <p:spPr bwMode="auto">
          <a:xfrm>
            <a:off x="6913056" y="3864552"/>
            <a:ext cx="1005834" cy="715819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52926" y="2501217"/>
            <a:ext cx="3500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4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600" b="0" i="0" u="none" strike="noStrike" kern="1200" cap="none" spc="40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541673" cy="1268811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664335" y="0"/>
            <a:ext cx="1541673" cy="126881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63" y="1026755"/>
            <a:ext cx="2021060" cy="1611489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241990" y="3280509"/>
            <a:ext cx="548019" cy="548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878627" y="3280509"/>
            <a:ext cx="548019" cy="548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644880" y="3280509"/>
            <a:ext cx="548019" cy="548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154661" y="3280509"/>
            <a:ext cx="548019" cy="548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4105" y="3828528"/>
            <a:ext cx="675447" cy="875579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21987" y="3864374"/>
            <a:ext cx="890840" cy="862103"/>
          </a:xfrm>
          <a:prstGeom prst="rect">
            <a:avLst/>
          </a:prstGeom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2927" y="3770352"/>
            <a:ext cx="650060" cy="962089"/>
          </a:xfrm>
          <a:prstGeom prst="rect">
            <a:avLst/>
          </a:prstGeom>
        </p:spPr>
      </p:pic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65F29E99-326D-B92A-0A5C-3DA7ACE91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96"/>
    </mc:Choice>
    <mc:Fallback>
      <p:transition spd="slow" advTm="14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6431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AARRR模型的数据指标 4.</a:t>
            </a:r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增加收入（Revenue）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7.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复购率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25" y="1595120"/>
            <a:ext cx="4725670" cy="2653030"/>
          </a:xfrm>
          <a:prstGeom prst="rect">
            <a:avLst/>
          </a:prstGeom>
        </p:spPr>
      </p:pic>
      <p:pic>
        <p:nvPicPr>
          <p:cNvPr id="4" name="图片 3" descr="用户购买次数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8305" y="943610"/>
            <a:ext cx="6415405" cy="449072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E6EB531-2377-5FBB-199E-3436FDAAFD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0"/>
    </mc:Choice>
    <mc:Fallback>
      <p:transition spd="slow" advTm="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6431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AARRR模型的数据指标 4.</a:t>
            </a:r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增加收入（Revenue）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7.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复购率</a:t>
            </a:r>
          </a:p>
          <a:p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绘制饼状图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8" name="图片 7" descr="复购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5" y="2225040"/>
            <a:ext cx="6667500" cy="4286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530" y="943610"/>
            <a:ext cx="3109595" cy="41884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6431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AARRR模型的数据指标 4.</a:t>
            </a:r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增加收入（Revenue）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4734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7.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复购率计算以及购买次数分布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845" y="1403985"/>
            <a:ext cx="6254750" cy="1040765"/>
          </a:xfrm>
          <a:prstGeom prst="rect">
            <a:avLst/>
          </a:prstGeom>
        </p:spPr>
      </p:pic>
      <p:pic>
        <p:nvPicPr>
          <p:cNvPr id="4" name="图片 3" descr="freq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715" y="2828290"/>
            <a:ext cx="2143125" cy="1733550"/>
          </a:xfrm>
          <a:prstGeom prst="rect">
            <a:avLst/>
          </a:prstGeom>
        </p:spPr>
      </p:pic>
      <p:pic>
        <p:nvPicPr>
          <p:cNvPr id="6" name="图片 5" descr="freq_box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6435" y="2114550"/>
            <a:ext cx="7033260" cy="43275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48500" y="842010"/>
            <a:ext cx="4565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淘宝平台和用户的粘性很高，9日内的复购率达到54.94%。但有的用户购买次数高达到84次。9天里有84次的购买行为，平均一天有9次购买行为，这不符合常理，为什么他们的购买次数如此高呢？是否存在刷单现象</a:t>
            </a:r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?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3AA6826-A053-AA2E-EBF5-2B54E2299D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1"/>
    </mc:Choice>
    <mc:Fallback>
      <p:transition spd="slow" advTm="1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673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AARRR模型的数据指标 4.</a:t>
            </a:r>
            <a:r>
              <a:rPr lang="zh-CN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增加收入</a:t>
            </a:r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（Retention）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8.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用户行为分析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15" y="1588770"/>
            <a:ext cx="4212590" cy="2357755"/>
          </a:xfrm>
          <a:prstGeom prst="rect">
            <a:avLst/>
          </a:prstGeom>
        </p:spPr>
      </p:pic>
      <p:pic>
        <p:nvPicPr>
          <p:cNvPr id="6" name="图片 5" descr="淘宝用户行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635" y="894080"/>
            <a:ext cx="6921500" cy="44494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7325" y="4451985"/>
            <a:ext cx="62179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用户点击行为占总行为数的89.5%，收藏和加购行为加起来的行为数只占总行为数的8.47%，而对于独立用户来说，点击行为的占比明显缩小为35.2%。推测用户可能在挑选产品环节浪费了较多的时间。</a:t>
            </a: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9BF833C3-CB44-F7C3-561F-12E5791E1E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22"/>
    </mc:Choice>
    <mc:Fallback>
      <p:transition spd="slow" advTm="28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673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AARRR模型的数据指标 3.</a:t>
            </a:r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留存用户（Retention）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8.</a:t>
            </a:r>
            <a:r>
              <a:rPr 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用户行为分析的漏斗模型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15" y="1616710"/>
            <a:ext cx="4109085" cy="1590675"/>
          </a:xfrm>
          <a:prstGeom prst="rect">
            <a:avLst/>
          </a:prstGeom>
        </p:spPr>
      </p:pic>
      <p:pic>
        <p:nvPicPr>
          <p:cNvPr id="8" name="图片 7" descr="用户行为漏斗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950" y="770255"/>
            <a:ext cx="7258050" cy="39147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9715" y="3293110"/>
            <a:ext cx="4949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从点击到购买的全过程中，流失率主要集中在点击到加入购物车这一环节，流失率高达93.78%，收藏及加入购物车后购买商品的可能性增大。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170" y="4549775"/>
            <a:ext cx="9151620" cy="187452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7F513B1-3B0D-E92E-1DD3-7327E42E2B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46"/>
    </mc:Choice>
    <mc:Fallback>
      <p:transition spd="slow" advTm="1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3688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用户价值分析（RFM模型）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2.</a:t>
            </a:r>
            <a:r>
              <a:rPr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RFM模型概述</a:t>
            </a:r>
            <a:endParaRPr sz="2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RFM模型是网点衡量当前用户价值和客户潜在价值的重要工具和手段。RFM是Rencency（最近一次消费），Frequency（消费频率）、Monetary（消费金额），三个指标首字母组合，如图所示：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431165" y="2597150"/>
            <a:ext cx="5723890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177509B-A0EA-66E3-87BF-F4F012A264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1"/>
    </mc:Choice>
    <mc:Fallback>
      <p:transition spd="slow" advTm="25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3688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用户价值分析（RFM模型）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9715" y="943610"/>
            <a:ext cx="11216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r>
              <a:rPr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因为本数据集没有提供M（消费金额）列，因此只能通过R（最近一次购买时间）和F（消费频率）的数据对客户价值进行打分。</a:t>
            </a:r>
          </a:p>
        </p:txBody>
      </p:sp>
      <p:pic>
        <p:nvPicPr>
          <p:cNvPr id="5" name="图形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15" y="1861185"/>
            <a:ext cx="9159240" cy="1112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3410" y="3214370"/>
            <a:ext cx="34245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其中，</a:t>
            </a:r>
          </a:p>
          <a:p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RF=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(1,1)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为重要挽回客户；</a:t>
            </a:r>
          </a:p>
          <a:p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RF=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(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)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为重要唤回客户；</a:t>
            </a:r>
          </a:p>
          <a:p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RF=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(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)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为重要深耕客户：</a:t>
            </a:r>
          </a:p>
          <a:p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RF=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(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en-US" altLang="zh-CN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)</a:t>
            </a:r>
            <a:r>
              <a:rPr lang="zh-CN" altLang="en-US" sz="2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为重要价值客户。</a:t>
            </a:r>
          </a:p>
          <a:p>
            <a:endParaRPr lang="zh-CN" altLang="en-US" sz="2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1490" y="3214370"/>
            <a:ext cx="5372100" cy="1668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1490" y="4883150"/>
            <a:ext cx="4518660" cy="1623060"/>
          </a:xfrm>
          <a:prstGeom prst="rect">
            <a:avLst/>
          </a:prstGeom>
        </p:spPr>
      </p:pic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CB7B6101-D257-206F-56BE-D6834DA018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7"/>
    </mc:Choice>
    <mc:Fallback>
      <p:transition spd="slow" advTm="24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3688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用户价值分析（RFM模型）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8" name="图片 7" descr="最近购买时间与购买次数关系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0" y="958850"/>
            <a:ext cx="7232650" cy="5062855"/>
          </a:xfrm>
          <a:prstGeom prst="rect">
            <a:avLst/>
          </a:prstGeom>
        </p:spPr>
      </p:pic>
      <p:pic>
        <p:nvPicPr>
          <p:cNvPr id="10" name="图片 9" descr="newplo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135" y="1268095"/>
            <a:ext cx="5074285" cy="326263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CA43965-F1AA-5DEC-E80D-2B2298F5E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3"/>
    </mc:Choice>
    <mc:Fallback>
      <p:transition spd="slow" advTm="6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3688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用户价值分析（RFM模型）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2" name="图片 1" descr="newplot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35" y="857885"/>
            <a:ext cx="6667500" cy="428625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A244BB8-EA23-955F-BB60-425D3B9F6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"/>
    </mc:Choice>
    <mc:Fallback>
      <p:transition spd="slow" advTm="2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35708" y="696681"/>
            <a:ext cx="4154910" cy="4847394"/>
            <a:chOff x="1293330" y="3067235"/>
            <a:chExt cx="1541673" cy="1798618"/>
          </a:xfrm>
        </p:grpSpPr>
        <p:pic>
          <p:nvPicPr>
            <p:cNvPr id="26" name="图形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330" y="3067235"/>
              <a:ext cx="1541673" cy="1798618"/>
            </a:xfrm>
            <a:prstGeom prst="rect">
              <a:avLst/>
            </a:prstGeom>
          </p:spPr>
        </p:pic>
        <p:sp>
          <p:nvSpPr>
            <p:cNvPr id="28" name="椭圆 27"/>
            <p:cNvSpPr/>
            <p:nvPr/>
          </p:nvSpPr>
          <p:spPr>
            <a:xfrm>
              <a:off x="2241990" y="3105019"/>
              <a:ext cx="548019" cy="548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091" y="4510217"/>
            <a:ext cx="1754909" cy="2347783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1874982" cy="1543127"/>
          </a:xfrm>
          <a:prstGeom prst="rect">
            <a:avLst/>
          </a:prstGeom>
        </p:spPr>
      </p:pic>
      <p:sp>
        <p:nvSpPr>
          <p:cNvPr id="5" name="TextBox 59"/>
          <p:cNvSpPr txBox="1"/>
          <p:nvPr/>
        </p:nvSpPr>
        <p:spPr>
          <a:xfrm>
            <a:off x="5301309" y="2644652"/>
            <a:ext cx="6890691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8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8000" dirty="0"/>
              <a:t>结论以及建议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5340640" y="1791529"/>
            <a:ext cx="641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800" dirty="0">
                <a:solidFill>
                  <a:srgbClr val="8CBB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MARKETING WORK PLAN</a:t>
            </a:r>
          </a:p>
        </p:txBody>
      </p:sp>
      <p:sp>
        <p:nvSpPr>
          <p:cNvPr id="9" name="Rectangle 27"/>
          <p:cNvSpPr/>
          <p:nvPr/>
        </p:nvSpPr>
        <p:spPr>
          <a:xfrm>
            <a:off x="5619750" y="3996055"/>
            <a:ext cx="4176395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模型各阶段总体分析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357575" y="4098753"/>
            <a:ext cx="344864" cy="344864"/>
            <a:chOff x="5357575" y="4149151"/>
            <a:chExt cx="344864" cy="344864"/>
          </a:xfrm>
          <a:solidFill>
            <a:srgbClr val="8CBBFF"/>
          </a:solidFill>
          <a:effectLst/>
        </p:grpSpPr>
        <p:sp>
          <p:nvSpPr>
            <p:cNvPr id="11" name="椭圆 10"/>
            <p:cNvSpPr/>
            <p:nvPr/>
          </p:nvSpPr>
          <p:spPr>
            <a:xfrm>
              <a:off x="5428105" y="4219681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: 空心 11"/>
            <p:cNvSpPr/>
            <p:nvPr/>
          </p:nvSpPr>
          <p:spPr>
            <a:xfrm>
              <a:off x="5357575" y="4149151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Rectangle 27"/>
          <p:cNvSpPr/>
          <p:nvPr/>
        </p:nvSpPr>
        <p:spPr>
          <a:xfrm>
            <a:off x="5619750" y="4505960"/>
            <a:ext cx="3688080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针对模型结果提出建议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357575" y="4598221"/>
            <a:ext cx="344864" cy="344864"/>
            <a:chOff x="5357575" y="4648619"/>
            <a:chExt cx="344864" cy="344864"/>
          </a:xfrm>
          <a:solidFill>
            <a:srgbClr val="8CBBFF"/>
          </a:solidFill>
          <a:effectLst/>
        </p:grpSpPr>
        <p:sp>
          <p:nvSpPr>
            <p:cNvPr id="16" name="椭圆 15"/>
            <p:cNvSpPr/>
            <p:nvPr/>
          </p:nvSpPr>
          <p:spPr>
            <a:xfrm>
              <a:off x="5428105" y="4719149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圆: 空心 16"/>
            <p:cNvSpPr/>
            <p:nvPr/>
          </p:nvSpPr>
          <p:spPr>
            <a:xfrm>
              <a:off x="5357575" y="4648619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Rectangle 27"/>
          <p:cNvSpPr/>
          <p:nvPr/>
        </p:nvSpPr>
        <p:spPr>
          <a:xfrm>
            <a:off x="5620005" y="5045787"/>
            <a:ext cx="1923795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项目总结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357575" y="5148489"/>
            <a:ext cx="344864" cy="344864"/>
            <a:chOff x="5357575" y="5198887"/>
            <a:chExt cx="344864" cy="344864"/>
          </a:xfrm>
          <a:solidFill>
            <a:srgbClr val="8CBBFF"/>
          </a:solidFill>
          <a:effectLst/>
        </p:grpSpPr>
        <p:sp>
          <p:nvSpPr>
            <p:cNvPr id="21" name="椭圆 20"/>
            <p:cNvSpPr/>
            <p:nvPr/>
          </p:nvSpPr>
          <p:spPr>
            <a:xfrm>
              <a:off x="5428105" y="5269417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圆: 空心 21"/>
            <p:cNvSpPr/>
            <p:nvPr/>
          </p:nvSpPr>
          <p:spPr>
            <a:xfrm>
              <a:off x="5357575" y="5198887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" name="图形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925" y="2368052"/>
            <a:ext cx="2348311" cy="2272558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C692404-478D-71D4-E69A-ECACB22EC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6"/>
    </mc:Choice>
    <mc:Fallback>
      <p:transition spd="slow" advTm="6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35708" y="696681"/>
            <a:ext cx="4154910" cy="4847394"/>
            <a:chOff x="1293330" y="3067235"/>
            <a:chExt cx="1541673" cy="1798618"/>
          </a:xfrm>
        </p:grpSpPr>
        <p:pic>
          <p:nvPicPr>
            <p:cNvPr id="2" name="图形 1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3330" y="3067235"/>
              <a:ext cx="1541673" cy="1798618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>
            <a:xfrm>
              <a:off x="2241990" y="3105019"/>
              <a:ext cx="548019" cy="548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TextBox 59"/>
          <p:cNvSpPr txBox="1"/>
          <p:nvPr/>
        </p:nvSpPr>
        <p:spPr>
          <a:xfrm>
            <a:off x="5014984" y="2579420"/>
            <a:ext cx="7029234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项目背景与意义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5320631" y="1911603"/>
            <a:ext cx="671100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000">
                <a:solidFill>
                  <a:srgbClr val="EBEDF0"/>
                </a:solidFill>
                <a:latin typeface="锐字工房洪荒之力黑简1.0" panose="02010600030101010101" pitchFamily="2" charset="-122"/>
                <a:ea typeface="锐字工房洪荒之力黑简1.0" panose="02010600030101010101" pitchFamily="2" charset="-122"/>
              </a:defRPr>
            </a:lvl1pPr>
          </a:lstStyle>
          <a:p>
            <a:pPr algn="l"/>
            <a:r>
              <a:rPr lang="en-US" altLang="zh-CN" sz="3600" dirty="0">
                <a:solidFill>
                  <a:srgbClr val="8CBB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Background and significance</a:t>
            </a:r>
          </a:p>
        </p:txBody>
      </p:sp>
      <p:sp>
        <p:nvSpPr>
          <p:cNvPr id="8" name="Rectangle 27"/>
          <p:cNvSpPr/>
          <p:nvPr/>
        </p:nvSpPr>
        <p:spPr>
          <a:xfrm>
            <a:off x="5619750" y="3996055"/>
            <a:ext cx="2541270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电商平台的兴起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357575" y="4098753"/>
            <a:ext cx="344864" cy="344864"/>
            <a:chOff x="5357575" y="4149151"/>
            <a:chExt cx="344864" cy="344864"/>
          </a:xfrm>
          <a:solidFill>
            <a:srgbClr val="8CBBFF"/>
          </a:solidFill>
          <a:effectLst/>
        </p:grpSpPr>
        <p:sp>
          <p:nvSpPr>
            <p:cNvPr id="10" name="椭圆 9"/>
            <p:cNvSpPr/>
            <p:nvPr/>
          </p:nvSpPr>
          <p:spPr>
            <a:xfrm>
              <a:off x="5428105" y="4219681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圆: 空心 10"/>
            <p:cNvSpPr/>
            <p:nvPr/>
          </p:nvSpPr>
          <p:spPr>
            <a:xfrm>
              <a:off x="5357575" y="4149151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Rectangle 27"/>
          <p:cNvSpPr/>
          <p:nvPr/>
        </p:nvSpPr>
        <p:spPr>
          <a:xfrm>
            <a:off x="5619750" y="4495800"/>
            <a:ext cx="2541270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行为分析的意义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357575" y="4598221"/>
            <a:ext cx="344864" cy="344864"/>
            <a:chOff x="5357575" y="4648619"/>
            <a:chExt cx="344864" cy="344864"/>
          </a:xfrm>
          <a:solidFill>
            <a:srgbClr val="8CBBFF"/>
          </a:solidFill>
          <a:effectLst/>
        </p:grpSpPr>
        <p:sp>
          <p:nvSpPr>
            <p:cNvPr id="15" name="椭圆 14"/>
            <p:cNvSpPr/>
            <p:nvPr/>
          </p:nvSpPr>
          <p:spPr>
            <a:xfrm>
              <a:off x="5428105" y="4719149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圆: 空心 15"/>
            <p:cNvSpPr/>
            <p:nvPr/>
          </p:nvSpPr>
          <p:spPr>
            <a:xfrm>
              <a:off x="5357575" y="4648619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Rectangle 27"/>
          <p:cNvSpPr/>
          <p:nvPr/>
        </p:nvSpPr>
        <p:spPr>
          <a:xfrm>
            <a:off x="5619750" y="5045710"/>
            <a:ext cx="2541905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期望实现的目标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357575" y="5148489"/>
            <a:ext cx="344864" cy="344864"/>
            <a:chOff x="5357575" y="5198887"/>
            <a:chExt cx="344864" cy="344864"/>
          </a:xfrm>
          <a:solidFill>
            <a:srgbClr val="8CBBFF"/>
          </a:solidFill>
          <a:effectLst/>
        </p:grpSpPr>
        <p:sp>
          <p:nvSpPr>
            <p:cNvPr id="20" name="椭圆 19"/>
            <p:cNvSpPr/>
            <p:nvPr/>
          </p:nvSpPr>
          <p:spPr>
            <a:xfrm>
              <a:off x="5428105" y="5269417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圆: 空心 20"/>
            <p:cNvSpPr/>
            <p:nvPr/>
          </p:nvSpPr>
          <p:spPr>
            <a:xfrm>
              <a:off x="5357575" y="5198887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7091" y="4510217"/>
            <a:ext cx="1754909" cy="2347783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" y="0"/>
            <a:ext cx="1874982" cy="1543127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84219" y="2241442"/>
            <a:ext cx="1874982" cy="2430531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76B54B8-EBFF-9527-50F3-FC34B6AF2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9"/>
    </mc:Choice>
    <mc:Fallback>
      <p:transition spd="slow" advTm="2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551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模型各阶段总体分析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 1.AARRR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7375" y="963930"/>
            <a:ext cx="1062990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1.1 </a:t>
            </a:r>
            <a:r>
              <a:rPr lang="zh-CN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获取用户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根据12月2日和12月3日活跃用户明显增长，推测在此期间店铺举办了营销活动。检索可知正值“双十二”前夕，各类预热活动促进用户访问增长。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获取用户意味着需要拓展页面流量，相对较大型的电商营销活动至少可以从以下三个方面获取流量</a:t>
            </a:r>
            <a:r>
              <a:rPr lang="zh-CN" altLang="zh-CN"/>
              <a:t>：</a:t>
            </a:r>
          </a:p>
          <a:p>
            <a:endParaRPr lang="zh-CN" altLang="zh-CN"/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充分利用站内资源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跨行合作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产品功能辅助流量增长（场次预约、SNS后置奖品分享）</a:t>
            </a:r>
          </a:p>
        </p:txBody>
      </p:sp>
      <p:pic>
        <p:nvPicPr>
          <p:cNvPr id="11" name="图片 10" descr="UV和PV每日变化趋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40" y="3363595"/>
            <a:ext cx="5542280" cy="31172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2301240"/>
            <a:ext cx="1909445" cy="4032885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A160AED-D2DE-E9F6-0B33-67A96FC1D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1"/>
    </mc:Choice>
    <mc:Fallback>
      <p:transition spd="slow" advTm="3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5669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模型各阶段总体分析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  1.AARRR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Gill Sans" panose="02010600030101010101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7375" y="963930"/>
            <a:ext cx="1062990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1.2 </a:t>
            </a:r>
            <a:r>
              <a:rPr lang="zh-CN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激活用户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算跳失率为5.88%，说明产品详情页对用户有着不错的吸引力；但从用户行为转化漏斗来看，用户行为转化夹点位置在点击-加购环节，其中用户点击行为占总行为数的89.50%，而收藏和加购行为加起来的行为数只占总行为数的8.47%，推测用户可能在挑选产品环节浪费了较多的时间，另外低购买意愿转化率还可能与刚完成的双11大促有关。</a:t>
            </a:r>
          </a:p>
          <a:p>
            <a:endParaRPr lang="zh-CN" altLang="zh-CN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提高加购转化率的建议：</a:t>
            </a:r>
            <a:endParaRPr lang="zh-CN" altLang="zh-CN" b="1"/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优化搜索引擎，利用用户画像优化商品匹配，个性化地推荐用户感兴趣的商品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优化商品界面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架构</a:t>
            </a:r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与收藏按键布局，以便用户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操作</a:t>
            </a:r>
            <a:endParaRPr lang="en-US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分析双十一活动对双十二的影响，合理设置活动内容</a:t>
            </a:r>
          </a:p>
        </p:txBody>
      </p:sp>
      <p:pic>
        <p:nvPicPr>
          <p:cNvPr id="3" name="图片 2" descr="用户行为漏斗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10" y="3954145"/>
            <a:ext cx="5132705" cy="276860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7F261F1-AD43-8015-4F85-BAC306EB5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73"/>
    </mc:Choice>
    <mc:Fallback>
      <p:transition spd="slow" advTm="60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5669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模型各阶段总体分析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  1.AARRR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Gill Sans" panose="02010600030101010101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7375" y="963930"/>
            <a:ext cx="1062990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1.3 留存用户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用户留存的指标就是留存率。用户的次日留存率及3日留存率均约为60%-70%的范围内，现有数据可以看出7日的留存率较高，推测是由于临近双十二，商家纷纷举办活动，促使留存率提高。</a:t>
            </a:r>
          </a:p>
          <a:p>
            <a:endParaRPr lang="zh-CN" altLang="zh-CN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活动基本都可以划分为三个阶段：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预热期：预约造势，通过社交媒体宣传、提前预订等玩法吸引用户关注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正式期：前面如果证实是好的激励体系，可以让活动健康持续发展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高潮期：进一步引爆高潮，使用的激励方式，成长值会员体系、签到体系、积分任务体系等</a:t>
            </a:r>
          </a:p>
        </p:txBody>
      </p:sp>
      <p:pic>
        <p:nvPicPr>
          <p:cNvPr id="8" name="图片 7" descr="留存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5" y="3848100"/>
            <a:ext cx="6374130" cy="2426335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55BB0E1-ABEA-D383-79EC-25A157EF1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60"/>
    </mc:Choice>
    <mc:Fallback>
      <p:transition spd="slow" advTm="2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5669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模型各阶段总体分析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  1.AARRR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Gill Sans" panose="02010600030101010101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7375" y="963930"/>
            <a:ext cx="106299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1.4 增加收入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在有购买行为的用户中，54.94%的用户选择重复购买。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对于用户复购情况，9天内网站有复购现象的用户数接近60%，但是总体上约30%的用户产生了80%的消费次数，复购次数多的用户偏少，可能与双11刚结束，双12未开始的特殊时段有关</a:t>
            </a:r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提高收入的建议：</a:t>
            </a:r>
          </a:p>
          <a:p>
            <a:endParaRPr lang="zh-CN" altLang="zh-CN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开展营销活动，比如淘宝的达成金主的条件限制，鼓励用户复购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在客户发生首购行为后，定时通过客服/短信发放特殊优惠，以提高复购率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优惠券的和优惠策略的在制定时需考虑成本，充分使用推广资金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30" y="3757295"/>
            <a:ext cx="6254750" cy="10407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040" y="3708400"/>
            <a:ext cx="2213610" cy="298196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6F34050-9154-7CD7-49D1-8CD3783FB2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25"/>
    </mc:Choice>
    <mc:Fallback>
      <p:transition spd="slow" advTm="49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5669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模型各阶段总体分析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  1.AARRR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</a:t>
            </a:r>
            <a:endParaRPr lang="zh-CN" sz="2400" dirty="0">
              <a:solidFill>
                <a:srgbClr val="433D5B"/>
              </a:solidFill>
              <a:latin typeface="幼圆" panose="02010509060101010101" pitchFamily="49" charset="-122"/>
              <a:ea typeface="幼圆" panose="02010509060101010101" pitchFamily="49" charset="-122"/>
              <a:sym typeface="Lucida Grande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7375" y="963930"/>
            <a:ext cx="1062990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1.5 </a:t>
            </a:r>
            <a:r>
              <a:rPr lang="zh-CN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自传播</a:t>
            </a:r>
            <a:endParaRPr lang="en-US" altLang="zh-CN" sz="24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通过自传播获取用户的成本很低，而且效果有可能非常好，唯一的前提是产品自身要足够好，有很好的口碑。因此平台需要建立对产品的质量监控机制，如在产品的差评率较高时需对产品进行检测。</a:t>
            </a:r>
          </a:p>
          <a:p>
            <a:endParaRPr lang="zh-CN" altLang="zh-CN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zh-CN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zh-CN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优化产品，保证产品的质量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*     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提高服务售前及售后质量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A9EC8956-BF8B-1B80-C5DD-B25138568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29"/>
    </mc:Choice>
    <mc:Fallback>
      <p:transition spd="slow" advTm="2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5364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AARRR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模型各阶段总体分析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  2.RFM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模型</a:t>
            </a:r>
            <a:endParaRPr lang="zh-CN" sz="2400" dirty="0">
              <a:solidFill>
                <a:srgbClr val="433D5B"/>
              </a:solidFill>
              <a:latin typeface="幼圆" panose="02010509060101010101" pitchFamily="49" charset="-122"/>
              <a:ea typeface="幼圆" panose="02010509060101010101" pitchFamily="49" charset="-122"/>
              <a:sym typeface="Lucida Grande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7375" y="963930"/>
            <a:ext cx="106299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2.1 RFM</a:t>
            </a:r>
            <a:r>
              <a:rPr lang="zh-CN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模型的结果分析</a:t>
            </a:r>
            <a:endParaRPr lang="en-US" altLang="zh-CN" sz="24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通过RFM模型分析得到的不同类型的用户，应该采取不同的激励方案。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对于RF=22的重要价值客户，应该提高满意度，增加留存。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对于RF=21的重要深耕客户，可通过折扣或捆绑销售等活动，提高购买频率。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对于RF=12的重要唤回客户，分析其偏好，更精准地推送商品，以防流失。</a:t>
            </a:r>
          </a:p>
          <a:p>
            <a:r>
              <a:rPr lang="zh-CN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对于RF=11的重要挽回客户，可考虑发放限时优惠券，促进关注与消费。</a:t>
            </a:r>
          </a:p>
          <a:p>
            <a:endParaRPr lang="zh-CN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3" name="图片 2" descr="newplot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745" y="2915920"/>
            <a:ext cx="5605145" cy="3603625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C277BDE-EC0B-37C6-8986-272E428A4A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49"/>
    </mc:Choice>
    <mc:Fallback>
      <p:transition spd="slow" advTm="36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总结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2285" y="994410"/>
            <a:ext cx="106299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本项目基于AARRR模型，从五个维度研究了关于淘宝用户行为分析的问题。</a:t>
            </a:r>
          </a:p>
          <a:p>
            <a:endParaRPr lang="zh-CN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成功实现以下成果</a:t>
            </a:r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:</a:t>
            </a:r>
          </a:p>
          <a:p>
            <a:endParaRPr lang="en-US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</a:t>
            </a:r>
            <a:r>
              <a:rPr lang="zh-CN" altLang="en-US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通过对日访问量和单日用户访问数以及用户行为变化趋势的分析，提出了增加平台流量的三种方法</a:t>
            </a:r>
          </a:p>
          <a:p>
            <a:endParaRPr lang="zh-CN" altLang="en-US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通过跳失率计算和用户行为分析</a:t>
            </a:r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</a:t>
            </a:r>
            <a:r>
              <a:rPr lang="zh-CN" altLang="en-US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成功推测出用户流失大的环节，提出了增加加购转化率的建议</a:t>
            </a:r>
          </a:p>
          <a:p>
            <a:endParaRPr lang="zh-CN" altLang="en-US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3.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通过对留存率进行时间维度的分类，提出将购物活动划分时间段的方法。</a:t>
            </a:r>
          </a:p>
          <a:p>
            <a:endParaRPr lang="zh-CN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4.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通过研究用户复购情况</a:t>
            </a:r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提出了提高商家收入的三条建议</a:t>
            </a:r>
          </a:p>
          <a:p>
            <a:endParaRPr lang="en-US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5.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最后结合自己的思考，提出了平台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建立对产品的质量监控机制的建议</a:t>
            </a:r>
            <a:endParaRPr lang="zh-CN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098" y="5221777"/>
            <a:ext cx="1659470" cy="1433176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890E10C4-7DA6-6310-E05E-FD97FB9B3E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11"/>
    </mc:Choice>
    <mc:Fallback>
      <p:transition spd="slow" advTm="47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总结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图形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2285" y="994410"/>
            <a:ext cx="1062990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本项目基于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RFM</a:t>
            </a:r>
            <a:r>
              <a:rPr lang="zh-CN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模型，对用户价值进行了分层</a:t>
            </a:r>
          </a:p>
          <a:p>
            <a:endParaRPr lang="zh-CN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成功实现以下成果</a:t>
            </a:r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:</a:t>
            </a:r>
          </a:p>
          <a:p>
            <a:endParaRPr lang="en-US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得到了不同类型的客户群体，找出最具价值的核心付费用户群。</a:t>
            </a:r>
          </a:p>
          <a:p>
            <a:endParaRPr lang="zh-CN" alt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</a:t>
            </a:r>
            <a:r>
              <a:rPr lang="zh-CN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针对不同的客户群体，采取了不同的激励方案</a:t>
            </a:r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: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对于RF=22的重要价值客户，应该提高满意度，增加留存。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对于RF=21的重要深耕客户，可通过折扣或捆绑销售等活动，提高购买频率。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对于RF=12的重要唤回客户，分析其偏好，更精准地推送商品，以防流失。</a:t>
            </a:r>
          </a:p>
          <a:p>
            <a:r>
              <a:rPr lang="en-US" alt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对于RF=11的重要挽回客户，可考虑发放限时优惠券，促进关注与消费。</a:t>
            </a: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098" y="5221777"/>
            <a:ext cx="1659470" cy="1433176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A4FF7EA-6855-89F0-E44D-FF5B75491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66"/>
    </mc:Choice>
    <mc:Fallback>
      <p:transition spd="slow" advTm="1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22694" y="3825823"/>
            <a:ext cx="3571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ln w="76200">
                  <a:noFill/>
                </a:ln>
                <a:solidFill>
                  <a:srgbClr val="DF66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zh-CN" altLang="en-US" sz="6600" b="1" dirty="0">
                <a:ln w="76200">
                  <a:noFill/>
                </a:ln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欣赏</a:t>
            </a:r>
          </a:p>
        </p:txBody>
      </p:sp>
      <p:sp>
        <p:nvSpPr>
          <p:cNvPr id="7" name="矩形 6"/>
          <p:cNvSpPr/>
          <p:nvPr/>
        </p:nvSpPr>
        <p:spPr>
          <a:xfrm>
            <a:off x="4386194" y="4792313"/>
            <a:ext cx="3406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zh-CN" sz="1400" dirty="0">
                <a:solidFill>
                  <a:srgbClr val="8CBB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THANK YOU FOR WATCHING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9716" y="1358270"/>
            <a:ext cx="2981325" cy="2486025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300208D-EE0E-DD8F-BC5D-8DE99172C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0"/>
    </mc:Choice>
    <mc:Fallback>
      <p:transition spd="slow" advTm="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3321" y="82768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项目背景与意义</a:t>
            </a:r>
          </a:p>
        </p:txBody>
      </p:sp>
      <p:sp>
        <p:nvSpPr>
          <p:cNvPr id="5" name="矩形 4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/>
          <p:nvPr/>
        </p:nvSpPr>
        <p:spPr bwMode="auto">
          <a:xfrm>
            <a:off x="813118" y="1844824"/>
            <a:ext cx="2513013" cy="1274762"/>
          </a:xfrm>
          <a:custGeom>
            <a:avLst/>
            <a:gdLst>
              <a:gd name="T0" fmla="*/ 687 w 687"/>
              <a:gd name="T1" fmla="*/ 173 h 347"/>
              <a:gd name="T2" fmla="*/ 501 w 687"/>
              <a:gd name="T3" fmla="*/ 0 h 347"/>
              <a:gd name="T4" fmla="*/ 501 w 687"/>
              <a:gd name="T5" fmla="*/ 79 h 347"/>
              <a:gd name="T6" fmla="*/ 104 w 687"/>
              <a:gd name="T7" fmla="*/ 79 h 347"/>
              <a:gd name="T8" fmla="*/ 63 w 687"/>
              <a:gd name="T9" fmla="*/ 79 h 347"/>
              <a:gd name="T10" fmla="*/ 0 w 687"/>
              <a:gd name="T11" fmla="*/ 142 h 347"/>
              <a:gd name="T12" fmla="*/ 0 w 687"/>
              <a:gd name="T13" fmla="*/ 205 h 347"/>
              <a:gd name="T14" fmla="*/ 63 w 687"/>
              <a:gd name="T15" fmla="*/ 268 h 347"/>
              <a:gd name="T16" fmla="*/ 104 w 687"/>
              <a:gd name="T17" fmla="*/ 268 h 347"/>
              <a:gd name="T18" fmla="*/ 501 w 687"/>
              <a:gd name="T19" fmla="*/ 268 h 347"/>
              <a:gd name="T20" fmla="*/ 501 w 687"/>
              <a:gd name="T21" fmla="*/ 347 h 347"/>
              <a:gd name="T22" fmla="*/ 687 w 687"/>
              <a:gd name="T23" fmla="*/ 17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7" h="347">
                <a:moveTo>
                  <a:pt x="687" y="173"/>
                </a:moveTo>
                <a:cubicBezTo>
                  <a:pt x="501" y="0"/>
                  <a:pt x="501" y="0"/>
                  <a:pt x="501" y="0"/>
                </a:cubicBezTo>
                <a:cubicBezTo>
                  <a:pt x="501" y="79"/>
                  <a:pt x="501" y="79"/>
                  <a:pt x="501" y="79"/>
                </a:cubicBezTo>
                <a:cubicBezTo>
                  <a:pt x="104" y="79"/>
                  <a:pt x="104" y="79"/>
                  <a:pt x="104" y="79"/>
                </a:cubicBezTo>
                <a:cubicBezTo>
                  <a:pt x="63" y="79"/>
                  <a:pt x="63" y="79"/>
                  <a:pt x="63" y="79"/>
                </a:cubicBezTo>
                <a:cubicBezTo>
                  <a:pt x="28" y="79"/>
                  <a:pt x="0" y="107"/>
                  <a:pt x="0" y="142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40"/>
                  <a:pt x="28" y="268"/>
                  <a:pt x="63" y="268"/>
                </a:cubicBezTo>
                <a:cubicBezTo>
                  <a:pt x="104" y="268"/>
                  <a:pt x="104" y="268"/>
                  <a:pt x="104" y="268"/>
                </a:cubicBezTo>
                <a:cubicBezTo>
                  <a:pt x="501" y="268"/>
                  <a:pt x="501" y="268"/>
                  <a:pt x="501" y="268"/>
                </a:cubicBezTo>
                <a:cubicBezTo>
                  <a:pt x="501" y="347"/>
                  <a:pt x="501" y="347"/>
                  <a:pt x="501" y="347"/>
                </a:cubicBezTo>
                <a:lnTo>
                  <a:pt x="687" y="1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6"/>
          <p:cNvSpPr/>
          <p:nvPr/>
        </p:nvSpPr>
        <p:spPr bwMode="auto">
          <a:xfrm>
            <a:off x="3499168" y="1844824"/>
            <a:ext cx="2508250" cy="1274762"/>
          </a:xfrm>
          <a:custGeom>
            <a:avLst/>
            <a:gdLst>
              <a:gd name="T0" fmla="*/ 686 w 686"/>
              <a:gd name="T1" fmla="*/ 173 h 347"/>
              <a:gd name="T2" fmla="*/ 500 w 686"/>
              <a:gd name="T3" fmla="*/ 0 h 347"/>
              <a:gd name="T4" fmla="*/ 500 w 686"/>
              <a:gd name="T5" fmla="*/ 79 h 347"/>
              <a:gd name="T6" fmla="*/ 104 w 686"/>
              <a:gd name="T7" fmla="*/ 79 h 347"/>
              <a:gd name="T8" fmla="*/ 63 w 686"/>
              <a:gd name="T9" fmla="*/ 79 h 347"/>
              <a:gd name="T10" fmla="*/ 0 w 686"/>
              <a:gd name="T11" fmla="*/ 142 h 347"/>
              <a:gd name="T12" fmla="*/ 0 w 686"/>
              <a:gd name="T13" fmla="*/ 205 h 347"/>
              <a:gd name="T14" fmla="*/ 63 w 686"/>
              <a:gd name="T15" fmla="*/ 268 h 347"/>
              <a:gd name="T16" fmla="*/ 104 w 686"/>
              <a:gd name="T17" fmla="*/ 268 h 347"/>
              <a:gd name="T18" fmla="*/ 500 w 686"/>
              <a:gd name="T19" fmla="*/ 268 h 347"/>
              <a:gd name="T20" fmla="*/ 500 w 686"/>
              <a:gd name="T21" fmla="*/ 347 h 347"/>
              <a:gd name="T22" fmla="*/ 686 w 686"/>
              <a:gd name="T23" fmla="*/ 17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6" h="347">
                <a:moveTo>
                  <a:pt x="686" y="173"/>
                </a:moveTo>
                <a:cubicBezTo>
                  <a:pt x="500" y="0"/>
                  <a:pt x="500" y="0"/>
                  <a:pt x="500" y="0"/>
                </a:cubicBezTo>
                <a:cubicBezTo>
                  <a:pt x="500" y="79"/>
                  <a:pt x="500" y="79"/>
                  <a:pt x="500" y="79"/>
                </a:cubicBezTo>
                <a:cubicBezTo>
                  <a:pt x="104" y="79"/>
                  <a:pt x="104" y="79"/>
                  <a:pt x="104" y="79"/>
                </a:cubicBezTo>
                <a:cubicBezTo>
                  <a:pt x="63" y="79"/>
                  <a:pt x="63" y="79"/>
                  <a:pt x="63" y="79"/>
                </a:cubicBezTo>
                <a:cubicBezTo>
                  <a:pt x="28" y="79"/>
                  <a:pt x="0" y="107"/>
                  <a:pt x="0" y="142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40"/>
                  <a:pt x="28" y="268"/>
                  <a:pt x="63" y="268"/>
                </a:cubicBezTo>
                <a:cubicBezTo>
                  <a:pt x="104" y="268"/>
                  <a:pt x="104" y="268"/>
                  <a:pt x="104" y="268"/>
                </a:cubicBezTo>
                <a:cubicBezTo>
                  <a:pt x="500" y="268"/>
                  <a:pt x="500" y="268"/>
                  <a:pt x="500" y="268"/>
                </a:cubicBezTo>
                <a:cubicBezTo>
                  <a:pt x="500" y="347"/>
                  <a:pt x="500" y="347"/>
                  <a:pt x="500" y="347"/>
                </a:cubicBezTo>
                <a:lnTo>
                  <a:pt x="686" y="1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7"/>
          <p:cNvSpPr/>
          <p:nvPr/>
        </p:nvSpPr>
        <p:spPr bwMode="auto">
          <a:xfrm>
            <a:off x="6205856" y="1844824"/>
            <a:ext cx="2511425" cy="1274762"/>
          </a:xfrm>
          <a:custGeom>
            <a:avLst/>
            <a:gdLst>
              <a:gd name="T0" fmla="*/ 687 w 687"/>
              <a:gd name="T1" fmla="*/ 173 h 347"/>
              <a:gd name="T2" fmla="*/ 501 w 687"/>
              <a:gd name="T3" fmla="*/ 0 h 347"/>
              <a:gd name="T4" fmla="*/ 501 w 687"/>
              <a:gd name="T5" fmla="*/ 79 h 347"/>
              <a:gd name="T6" fmla="*/ 105 w 687"/>
              <a:gd name="T7" fmla="*/ 79 h 347"/>
              <a:gd name="T8" fmla="*/ 64 w 687"/>
              <a:gd name="T9" fmla="*/ 79 h 347"/>
              <a:gd name="T10" fmla="*/ 0 w 687"/>
              <a:gd name="T11" fmla="*/ 142 h 347"/>
              <a:gd name="T12" fmla="*/ 0 w 687"/>
              <a:gd name="T13" fmla="*/ 205 h 347"/>
              <a:gd name="T14" fmla="*/ 64 w 687"/>
              <a:gd name="T15" fmla="*/ 268 h 347"/>
              <a:gd name="T16" fmla="*/ 105 w 687"/>
              <a:gd name="T17" fmla="*/ 268 h 347"/>
              <a:gd name="T18" fmla="*/ 501 w 687"/>
              <a:gd name="T19" fmla="*/ 268 h 347"/>
              <a:gd name="T20" fmla="*/ 501 w 687"/>
              <a:gd name="T21" fmla="*/ 347 h 347"/>
              <a:gd name="T22" fmla="*/ 687 w 687"/>
              <a:gd name="T23" fmla="*/ 17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7" h="347">
                <a:moveTo>
                  <a:pt x="687" y="173"/>
                </a:moveTo>
                <a:cubicBezTo>
                  <a:pt x="501" y="0"/>
                  <a:pt x="501" y="0"/>
                  <a:pt x="501" y="0"/>
                </a:cubicBezTo>
                <a:cubicBezTo>
                  <a:pt x="501" y="79"/>
                  <a:pt x="501" y="79"/>
                  <a:pt x="501" y="79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64" y="79"/>
                  <a:pt x="64" y="79"/>
                  <a:pt x="64" y="79"/>
                </a:cubicBezTo>
                <a:cubicBezTo>
                  <a:pt x="29" y="79"/>
                  <a:pt x="0" y="107"/>
                  <a:pt x="0" y="142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40"/>
                  <a:pt x="29" y="268"/>
                  <a:pt x="64" y="268"/>
                </a:cubicBezTo>
                <a:cubicBezTo>
                  <a:pt x="105" y="268"/>
                  <a:pt x="105" y="268"/>
                  <a:pt x="105" y="268"/>
                </a:cubicBezTo>
                <a:cubicBezTo>
                  <a:pt x="501" y="268"/>
                  <a:pt x="501" y="268"/>
                  <a:pt x="501" y="268"/>
                </a:cubicBezTo>
                <a:cubicBezTo>
                  <a:pt x="501" y="347"/>
                  <a:pt x="501" y="347"/>
                  <a:pt x="501" y="347"/>
                </a:cubicBezTo>
                <a:lnTo>
                  <a:pt x="687" y="1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1044893" y="2267099"/>
            <a:ext cx="288925" cy="441325"/>
          </a:xfrm>
          <a:custGeom>
            <a:avLst/>
            <a:gdLst>
              <a:gd name="T0" fmla="*/ 0 w 79"/>
              <a:gd name="T1" fmla="*/ 54 h 120"/>
              <a:gd name="T2" fmla="*/ 79 w 79"/>
              <a:gd name="T3" fmla="*/ 54 h 120"/>
              <a:gd name="T4" fmla="*/ 79 w 79"/>
              <a:gd name="T5" fmla="*/ 67 h 120"/>
              <a:gd name="T6" fmla="*/ 0 w 79"/>
              <a:gd name="T7" fmla="*/ 67 h 120"/>
              <a:gd name="T8" fmla="*/ 0 w 79"/>
              <a:gd name="T9" fmla="*/ 54 h 120"/>
              <a:gd name="T10" fmla="*/ 17 w 79"/>
              <a:gd name="T11" fmla="*/ 67 h 120"/>
              <a:gd name="T12" fmla="*/ 62 w 79"/>
              <a:gd name="T13" fmla="*/ 67 h 120"/>
              <a:gd name="T14" fmla="*/ 62 w 79"/>
              <a:gd name="T15" fmla="*/ 54 h 120"/>
              <a:gd name="T16" fmla="*/ 17 w 79"/>
              <a:gd name="T17" fmla="*/ 54 h 120"/>
              <a:gd name="T18" fmla="*/ 17 w 79"/>
              <a:gd name="T19" fmla="*/ 67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" h="120">
                <a:moveTo>
                  <a:pt x="0" y="54"/>
                </a:moveTo>
                <a:cubicBezTo>
                  <a:pt x="0" y="0"/>
                  <a:pt x="79" y="0"/>
                  <a:pt x="79" y="54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120"/>
                  <a:pt x="0" y="120"/>
                  <a:pt x="0" y="67"/>
                </a:cubicBezTo>
                <a:lnTo>
                  <a:pt x="0" y="54"/>
                </a:lnTo>
                <a:close/>
                <a:moveTo>
                  <a:pt x="17" y="67"/>
                </a:moveTo>
                <a:cubicBezTo>
                  <a:pt x="17" y="99"/>
                  <a:pt x="62" y="99"/>
                  <a:pt x="62" y="67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22"/>
                  <a:pt x="17" y="21"/>
                  <a:pt x="17" y="54"/>
                </a:cubicBezTo>
                <a:lnTo>
                  <a:pt x="17" y="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0"/>
          <p:cNvSpPr/>
          <p:nvPr/>
        </p:nvSpPr>
        <p:spPr bwMode="auto">
          <a:xfrm>
            <a:off x="1395731" y="2322661"/>
            <a:ext cx="157163" cy="330200"/>
          </a:xfrm>
          <a:custGeom>
            <a:avLst/>
            <a:gdLst>
              <a:gd name="T0" fmla="*/ 0 w 99"/>
              <a:gd name="T1" fmla="*/ 176 h 208"/>
              <a:gd name="T2" fmla="*/ 32 w 99"/>
              <a:gd name="T3" fmla="*/ 176 h 208"/>
              <a:gd name="T4" fmla="*/ 32 w 99"/>
              <a:gd name="T5" fmla="*/ 37 h 208"/>
              <a:gd name="T6" fmla="*/ 0 w 99"/>
              <a:gd name="T7" fmla="*/ 37 h 208"/>
              <a:gd name="T8" fmla="*/ 0 w 99"/>
              <a:gd name="T9" fmla="*/ 0 h 208"/>
              <a:gd name="T10" fmla="*/ 71 w 99"/>
              <a:gd name="T11" fmla="*/ 0 h 208"/>
              <a:gd name="T12" fmla="*/ 71 w 99"/>
              <a:gd name="T13" fmla="*/ 176 h 208"/>
              <a:gd name="T14" fmla="*/ 99 w 99"/>
              <a:gd name="T15" fmla="*/ 176 h 208"/>
              <a:gd name="T16" fmla="*/ 99 w 99"/>
              <a:gd name="T17" fmla="*/ 208 h 208"/>
              <a:gd name="T18" fmla="*/ 0 w 99"/>
              <a:gd name="T19" fmla="*/ 208 h 208"/>
              <a:gd name="T20" fmla="*/ 0 w 99"/>
              <a:gd name="T21" fmla="*/ 17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9" h="208">
                <a:moveTo>
                  <a:pt x="0" y="176"/>
                </a:moveTo>
                <a:lnTo>
                  <a:pt x="32" y="176"/>
                </a:lnTo>
                <a:lnTo>
                  <a:pt x="32" y="37"/>
                </a:lnTo>
                <a:lnTo>
                  <a:pt x="0" y="37"/>
                </a:lnTo>
                <a:lnTo>
                  <a:pt x="0" y="0"/>
                </a:lnTo>
                <a:lnTo>
                  <a:pt x="71" y="0"/>
                </a:lnTo>
                <a:lnTo>
                  <a:pt x="71" y="176"/>
                </a:lnTo>
                <a:lnTo>
                  <a:pt x="99" y="176"/>
                </a:lnTo>
                <a:lnTo>
                  <a:pt x="99" y="208"/>
                </a:lnTo>
                <a:lnTo>
                  <a:pt x="0" y="208"/>
                </a:lnTo>
                <a:lnTo>
                  <a:pt x="0" y="1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3735706" y="2263924"/>
            <a:ext cx="285750" cy="438150"/>
          </a:xfrm>
          <a:custGeom>
            <a:avLst/>
            <a:gdLst>
              <a:gd name="T0" fmla="*/ 0 w 78"/>
              <a:gd name="T1" fmla="*/ 54 h 119"/>
              <a:gd name="T2" fmla="*/ 78 w 78"/>
              <a:gd name="T3" fmla="*/ 54 h 119"/>
              <a:gd name="T4" fmla="*/ 78 w 78"/>
              <a:gd name="T5" fmla="*/ 66 h 119"/>
              <a:gd name="T6" fmla="*/ 0 w 78"/>
              <a:gd name="T7" fmla="*/ 66 h 119"/>
              <a:gd name="T8" fmla="*/ 0 w 78"/>
              <a:gd name="T9" fmla="*/ 54 h 119"/>
              <a:gd name="T10" fmla="*/ 17 w 78"/>
              <a:gd name="T11" fmla="*/ 66 h 119"/>
              <a:gd name="T12" fmla="*/ 62 w 78"/>
              <a:gd name="T13" fmla="*/ 66 h 119"/>
              <a:gd name="T14" fmla="*/ 62 w 78"/>
              <a:gd name="T15" fmla="*/ 54 h 119"/>
              <a:gd name="T16" fmla="*/ 17 w 78"/>
              <a:gd name="T17" fmla="*/ 54 h 119"/>
              <a:gd name="T18" fmla="*/ 17 w 78"/>
              <a:gd name="T19" fmla="*/ 66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119">
                <a:moveTo>
                  <a:pt x="0" y="54"/>
                </a:moveTo>
                <a:cubicBezTo>
                  <a:pt x="0" y="0"/>
                  <a:pt x="78" y="0"/>
                  <a:pt x="78" y="54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119"/>
                  <a:pt x="0" y="119"/>
                  <a:pt x="0" y="66"/>
                </a:cubicBezTo>
                <a:lnTo>
                  <a:pt x="0" y="54"/>
                </a:lnTo>
                <a:close/>
                <a:moveTo>
                  <a:pt x="17" y="66"/>
                </a:moveTo>
                <a:cubicBezTo>
                  <a:pt x="17" y="99"/>
                  <a:pt x="62" y="99"/>
                  <a:pt x="62" y="66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22"/>
                  <a:pt x="17" y="21"/>
                  <a:pt x="17" y="54"/>
                </a:cubicBezTo>
                <a:lnTo>
                  <a:pt x="17" y="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2"/>
          <p:cNvSpPr/>
          <p:nvPr/>
        </p:nvSpPr>
        <p:spPr bwMode="auto">
          <a:xfrm>
            <a:off x="4083368" y="2316311"/>
            <a:ext cx="263525" cy="330200"/>
          </a:xfrm>
          <a:custGeom>
            <a:avLst/>
            <a:gdLst>
              <a:gd name="T0" fmla="*/ 1 w 72"/>
              <a:gd name="T1" fmla="*/ 27 h 90"/>
              <a:gd name="T2" fmla="*/ 35 w 72"/>
              <a:gd name="T3" fmla="*/ 0 h 90"/>
              <a:gd name="T4" fmla="*/ 72 w 72"/>
              <a:gd name="T5" fmla="*/ 29 h 90"/>
              <a:gd name="T6" fmla="*/ 36 w 72"/>
              <a:gd name="T7" fmla="*/ 56 h 90"/>
              <a:gd name="T8" fmla="*/ 17 w 72"/>
              <a:gd name="T9" fmla="*/ 67 h 90"/>
              <a:gd name="T10" fmla="*/ 17 w 72"/>
              <a:gd name="T11" fmla="*/ 75 h 90"/>
              <a:gd name="T12" fmla="*/ 72 w 72"/>
              <a:gd name="T13" fmla="*/ 75 h 90"/>
              <a:gd name="T14" fmla="*/ 72 w 72"/>
              <a:gd name="T15" fmla="*/ 90 h 90"/>
              <a:gd name="T16" fmla="*/ 0 w 72"/>
              <a:gd name="T17" fmla="*/ 90 h 90"/>
              <a:gd name="T18" fmla="*/ 0 w 72"/>
              <a:gd name="T19" fmla="*/ 67 h 90"/>
              <a:gd name="T20" fmla="*/ 36 w 72"/>
              <a:gd name="T21" fmla="*/ 41 h 90"/>
              <a:gd name="T22" fmla="*/ 55 w 72"/>
              <a:gd name="T23" fmla="*/ 29 h 90"/>
              <a:gd name="T24" fmla="*/ 35 w 72"/>
              <a:gd name="T25" fmla="*/ 15 h 90"/>
              <a:gd name="T26" fmla="*/ 17 w 72"/>
              <a:gd name="T27" fmla="*/ 27 h 90"/>
              <a:gd name="T28" fmla="*/ 1 w 72"/>
              <a:gd name="T29" fmla="*/ 27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" h="90">
                <a:moveTo>
                  <a:pt x="1" y="27"/>
                </a:moveTo>
                <a:cubicBezTo>
                  <a:pt x="1" y="8"/>
                  <a:pt x="19" y="0"/>
                  <a:pt x="35" y="0"/>
                </a:cubicBezTo>
                <a:cubicBezTo>
                  <a:pt x="53" y="0"/>
                  <a:pt x="72" y="8"/>
                  <a:pt x="72" y="29"/>
                </a:cubicBezTo>
                <a:cubicBezTo>
                  <a:pt x="72" y="51"/>
                  <a:pt x="55" y="56"/>
                  <a:pt x="36" y="56"/>
                </a:cubicBezTo>
                <a:cubicBezTo>
                  <a:pt x="29" y="56"/>
                  <a:pt x="17" y="58"/>
                  <a:pt x="17" y="67"/>
                </a:cubicBezTo>
                <a:cubicBezTo>
                  <a:pt x="17" y="75"/>
                  <a:pt x="17" y="75"/>
                  <a:pt x="17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90"/>
                  <a:pt x="72" y="90"/>
                  <a:pt x="72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83"/>
                  <a:pt x="0" y="75"/>
                  <a:pt x="0" y="67"/>
                </a:cubicBezTo>
                <a:cubicBezTo>
                  <a:pt x="0" y="47"/>
                  <a:pt x="19" y="41"/>
                  <a:pt x="36" y="41"/>
                </a:cubicBezTo>
                <a:cubicBezTo>
                  <a:pt x="43" y="41"/>
                  <a:pt x="55" y="39"/>
                  <a:pt x="55" y="29"/>
                </a:cubicBezTo>
                <a:cubicBezTo>
                  <a:pt x="55" y="19"/>
                  <a:pt x="47" y="15"/>
                  <a:pt x="35" y="15"/>
                </a:cubicBezTo>
                <a:cubicBezTo>
                  <a:pt x="26" y="15"/>
                  <a:pt x="17" y="19"/>
                  <a:pt x="17" y="27"/>
                </a:cubicBezTo>
                <a:lnTo>
                  <a:pt x="1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6456681" y="2263924"/>
            <a:ext cx="288925" cy="438150"/>
          </a:xfrm>
          <a:custGeom>
            <a:avLst/>
            <a:gdLst>
              <a:gd name="T0" fmla="*/ 0 w 79"/>
              <a:gd name="T1" fmla="*/ 54 h 119"/>
              <a:gd name="T2" fmla="*/ 79 w 79"/>
              <a:gd name="T3" fmla="*/ 54 h 119"/>
              <a:gd name="T4" fmla="*/ 79 w 79"/>
              <a:gd name="T5" fmla="*/ 66 h 119"/>
              <a:gd name="T6" fmla="*/ 0 w 79"/>
              <a:gd name="T7" fmla="*/ 66 h 119"/>
              <a:gd name="T8" fmla="*/ 0 w 79"/>
              <a:gd name="T9" fmla="*/ 54 h 119"/>
              <a:gd name="T10" fmla="*/ 17 w 79"/>
              <a:gd name="T11" fmla="*/ 66 h 119"/>
              <a:gd name="T12" fmla="*/ 62 w 79"/>
              <a:gd name="T13" fmla="*/ 66 h 119"/>
              <a:gd name="T14" fmla="*/ 62 w 79"/>
              <a:gd name="T15" fmla="*/ 54 h 119"/>
              <a:gd name="T16" fmla="*/ 17 w 79"/>
              <a:gd name="T17" fmla="*/ 54 h 119"/>
              <a:gd name="T18" fmla="*/ 17 w 79"/>
              <a:gd name="T19" fmla="*/ 66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" h="119">
                <a:moveTo>
                  <a:pt x="0" y="54"/>
                </a:moveTo>
                <a:cubicBezTo>
                  <a:pt x="0" y="0"/>
                  <a:pt x="79" y="0"/>
                  <a:pt x="79" y="54"/>
                </a:cubicBezTo>
                <a:cubicBezTo>
                  <a:pt x="79" y="66"/>
                  <a:pt x="79" y="66"/>
                  <a:pt x="79" y="66"/>
                </a:cubicBezTo>
                <a:cubicBezTo>
                  <a:pt x="79" y="119"/>
                  <a:pt x="0" y="119"/>
                  <a:pt x="0" y="66"/>
                </a:cubicBezTo>
                <a:lnTo>
                  <a:pt x="0" y="54"/>
                </a:lnTo>
                <a:close/>
                <a:moveTo>
                  <a:pt x="17" y="66"/>
                </a:moveTo>
                <a:cubicBezTo>
                  <a:pt x="17" y="99"/>
                  <a:pt x="62" y="99"/>
                  <a:pt x="62" y="66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22"/>
                  <a:pt x="17" y="21"/>
                  <a:pt x="17" y="54"/>
                </a:cubicBezTo>
                <a:lnTo>
                  <a:pt x="17" y="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4"/>
          <p:cNvSpPr/>
          <p:nvPr/>
        </p:nvSpPr>
        <p:spPr bwMode="auto">
          <a:xfrm>
            <a:off x="6812281" y="2316311"/>
            <a:ext cx="269875" cy="336550"/>
          </a:xfrm>
          <a:custGeom>
            <a:avLst/>
            <a:gdLst>
              <a:gd name="T0" fmla="*/ 24 w 74"/>
              <a:gd name="T1" fmla="*/ 52 h 92"/>
              <a:gd name="T2" fmla="*/ 24 w 74"/>
              <a:gd name="T3" fmla="*/ 38 h 92"/>
              <a:gd name="T4" fmla="*/ 37 w 74"/>
              <a:gd name="T5" fmla="*/ 38 h 92"/>
              <a:gd name="T6" fmla="*/ 55 w 74"/>
              <a:gd name="T7" fmla="*/ 27 h 92"/>
              <a:gd name="T8" fmla="*/ 37 w 74"/>
              <a:gd name="T9" fmla="*/ 15 h 92"/>
              <a:gd name="T10" fmla="*/ 19 w 74"/>
              <a:gd name="T11" fmla="*/ 26 h 92"/>
              <a:gd name="T12" fmla="*/ 2 w 74"/>
              <a:gd name="T13" fmla="*/ 26 h 92"/>
              <a:gd name="T14" fmla="*/ 37 w 74"/>
              <a:gd name="T15" fmla="*/ 0 h 92"/>
              <a:gd name="T16" fmla="*/ 72 w 74"/>
              <a:gd name="T17" fmla="*/ 27 h 92"/>
              <a:gd name="T18" fmla="*/ 60 w 74"/>
              <a:gd name="T19" fmla="*/ 45 h 92"/>
              <a:gd name="T20" fmla="*/ 74 w 74"/>
              <a:gd name="T21" fmla="*/ 64 h 92"/>
              <a:gd name="T22" fmla="*/ 37 w 74"/>
              <a:gd name="T23" fmla="*/ 92 h 92"/>
              <a:gd name="T24" fmla="*/ 0 w 74"/>
              <a:gd name="T25" fmla="*/ 64 h 92"/>
              <a:gd name="T26" fmla="*/ 17 w 74"/>
              <a:gd name="T27" fmla="*/ 64 h 92"/>
              <a:gd name="T28" fmla="*/ 37 w 74"/>
              <a:gd name="T29" fmla="*/ 77 h 92"/>
              <a:gd name="T30" fmla="*/ 57 w 74"/>
              <a:gd name="T31" fmla="*/ 64 h 92"/>
              <a:gd name="T32" fmla="*/ 38 w 74"/>
              <a:gd name="T33" fmla="*/ 52 h 92"/>
              <a:gd name="T34" fmla="*/ 24 w 74"/>
              <a:gd name="T35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4" h="92">
                <a:moveTo>
                  <a:pt x="24" y="52"/>
                </a:moveTo>
                <a:cubicBezTo>
                  <a:pt x="24" y="38"/>
                  <a:pt x="24" y="38"/>
                  <a:pt x="24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46" y="38"/>
                  <a:pt x="55" y="36"/>
                  <a:pt x="55" y="27"/>
                </a:cubicBezTo>
                <a:cubicBezTo>
                  <a:pt x="55" y="22"/>
                  <a:pt x="51" y="15"/>
                  <a:pt x="37" y="15"/>
                </a:cubicBezTo>
                <a:cubicBezTo>
                  <a:pt x="29" y="15"/>
                  <a:pt x="19" y="18"/>
                  <a:pt x="19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7"/>
                  <a:pt x="21" y="0"/>
                  <a:pt x="37" y="0"/>
                </a:cubicBezTo>
                <a:cubicBezTo>
                  <a:pt x="54" y="0"/>
                  <a:pt x="72" y="8"/>
                  <a:pt x="72" y="27"/>
                </a:cubicBezTo>
                <a:cubicBezTo>
                  <a:pt x="72" y="34"/>
                  <a:pt x="68" y="42"/>
                  <a:pt x="60" y="45"/>
                </a:cubicBezTo>
                <a:cubicBezTo>
                  <a:pt x="68" y="48"/>
                  <a:pt x="74" y="56"/>
                  <a:pt x="74" y="64"/>
                </a:cubicBezTo>
                <a:cubicBezTo>
                  <a:pt x="74" y="85"/>
                  <a:pt x="54" y="92"/>
                  <a:pt x="37" y="92"/>
                </a:cubicBezTo>
                <a:cubicBezTo>
                  <a:pt x="20" y="92"/>
                  <a:pt x="0" y="85"/>
                  <a:pt x="0" y="64"/>
                </a:cubicBezTo>
                <a:cubicBezTo>
                  <a:pt x="17" y="64"/>
                  <a:pt x="17" y="64"/>
                  <a:pt x="17" y="64"/>
                </a:cubicBezTo>
                <a:cubicBezTo>
                  <a:pt x="17" y="74"/>
                  <a:pt x="30" y="77"/>
                  <a:pt x="37" y="77"/>
                </a:cubicBezTo>
                <a:cubicBezTo>
                  <a:pt x="45" y="77"/>
                  <a:pt x="57" y="73"/>
                  <a:pt x="57" y="64"/>
                </a:cubicBezTo>
                <a:cubicBezTo>
                  <a:pt x="57" y="58"/>
                  <a:pt x="54" y="52"/>
                  <a:pt x="38" y="52"/>
                </a:cubicBezTo>
                <a:lnTo>
                  <a:pt x="2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5"/>
          <p:cNvSpPr>
            <a:spLocks noEditPoints="1"/>
          </p:cNvSpPr>
          <p:nvPr/>
        </p:nvSpPr>
        <p:spPr bwMode="auto">
          <a:xfrm>
            <a:off x="9218931" y="2263924"/>
            <a:ext cx="285750" cy="438150"/>
          </a:xfrm>
          <a:custGeom>
            <a:avLst/>
            <a:gdLst>
              <a:gd name="T0" fmla="*/ 0 w 78"/>
              <a:gd name="T1" fmla="*/ 54 h 119"/>
              <a:gd name="T2" fmla="*/ 78 w 78"/>
              <a:gd name="T3" fmla="*/ 54 h 119"/>
              <a:gd name="T4" fmla="*/ 78 w 78"/>
              <a:gd name="T5" fmla="*/ 66 h 119"/>
              <a:gd name="T6" fmla="*/ 0 w 78"/>
              <a:gd name="T7" fmla="*/ 66 h 119"/>
              <a:gd name="T8" fmla="*/ 0 w 78"/>
              <a:gd name="T9" fmla="*/ 54 h 119"/>
              <a:gd name="T10" fmla="*/ 17 w 78"/>
              <a:gd name="T11" fmla="*/ 66 h 119"/>
              <a:gd name="T12" fmla="*/ 62 w 78"/>
              <a:gd name="T13" fmla="*/ 66 h 119"/>
              <a:gd name="T14" fmla="*/ 62 w 78"/>
              <a:gd name="T15" fmla="*/ 54 h 119"/>
              <a:gd name="T16" fmla="*/ 17 w 78"/>
              <a:gd name="T17" fmla="*/ 54 h 119"/>
              <a:gd name="T18" fmla="*/ 17 w 78"/>
              <a:gd name="T19" fmla="*/ 66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119">
                <a:moveTo>
                  <a:pt x="0" y="54"/>
                </a:moveTo>
                <a:cubicBezTo>
                  <a:pt x="0" y="0"/>
                  <a:pt x="78" y="0"/>
                  <a:pt x="78" y="54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119"/>
                  <a:pt x="0" y="119"/>
                  <a:pt x="0" y="66"/>
                </a:cubicBezTo>
                <a:lnTo>
                  <a:pt x="0" y="54"/>
                </a:lnTo>
                <a:close/>
                <a:moveTo>
                  <a:pt x="17" y="66"/>
                </a:moveTo>
                <a:cubicBezTo>
                  <a:pt x="17" y="99"/>
                  <a:pt x="62" y="99"/>
                  <a:pt x="62" y="66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22"/>
                  <a:pt x="17" y="21"/>
                  <a:pt x="17" y="54"/>
                </a:cubicBezTo>
                <a:lnTo>
                  <a:pt x="17" y="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6"/>
          <p:cNvSpPr>
            <a:spLocks noEditPoints="1"/>
          </p:cNvSpPr>
          <p:nvPr/>
        </p:nvSpPr>
        <p:spPr bwMode="auto">
          <a:xfrm>
            <a:off x="9577706" y="2322661"/>
            <a:ext cx="277813" cy="323850"/>
          </a:xfrm>
          <a:custGeom>
            <a:avLst/>
            <a:gdLst>
              <a:gd name="T0" fmla="*/ 152 w 175"/>
              <a:gd name="T1" fmla="*/ 0 h 204"/>
              <a:gd name="T2" fmla="*/ 152 w 175"/>
              <a:gd name="T3" fmla="*/ 127 h 204"/>
              <a:gd name="T4" fmla="*/ 175 w 175"/>
              <a:gd name="T5" fmla="*/ 127 h 204"/>
              <a:gd name="T6" fmla="*/ 175 w 175"/>
              <a:gd name="T7" fmla="*/ 167 h 204"/>
              <a:gd name="T8" fmla="*/ 152 w 175"/>
              <a:gd name="T9" fmla="*/ 167 h 204"/>
              <a:gd name="T10" fmla="*/ 152 w 175"/>
              <a:gd name="T11" fmla="*/ 204 h 204"/>
              <a:gd name="T12" fmla="*/ 115 w 175"/>
              <a:gd name="T13" fmla="*/ 204 h 204"/>
              <a:gd name="T14" fmla="*/ 115 w 175"/>
              <a:gd name="T15" fmla="*/ 167 h 204"/>
              <a:gd name="T16" fmla="*/ 4 w 175"/>
              <a:gd name="T17" fmla="*/ 167 h 204"/>
              <a:gd name="T18" fmla="*/ 0 w 175"/>
              <a:gd name="T19" fmla="*/ 127 h 204"/>
              <a:gd name="T20" fmla="*/ 92 w 175"/>
              <a:gd name="T21" fmla="*/ 0 h 204"/>
              <a:gd name="T22" fmla="*/ 152 w 175"/>
              <a:gd name="T23" fmla="*/ 0 h 204"/>
              <a:gd name="T24" fmla="*/ 115 w 175"/>
              <a:gd name="T25" fmla="*/ 127 h 204"/>
              <a:gd name="T26" fmla="*/ 115 w 175"/>
              <a:gd name="T27" fmla="*/ 33 h 204"/>
              <a:gd name="T28" fmla="*/ 44 w 175"/>
              <a:gd name="T29" fmla="*/ 127 h 204"/>
              <a:gd name="T30" fmla="*/ 115 w 175"/>
              <a:gd name="T31" fmla="*/ 127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5" h="204">
                <a:moveTo>
                  <a:pt x="152" y="0"/>
                </a:moveTo>
                <a:lnTo>
                  <a:pt x="152" y="127"/>
                </a:lnTo>
                <a:lnTo>
                  <a:pt x="175" y="127"/>
                </a:lnTo>
                <a:lnTo>
                  <a:pt x="175" y="167"/>
                </a:lnTo>
                <a:lnTo>
                  <a:pt x="152" y="167"/>
                </a:lnTo>
                <a:lnTo>
                  <a:pt x="152" y="204"/>
                </a:lnTo>
                <a:lnTo>
                  <a:pt x="115" y="204"/>
                </a:lnTo>
                <a:lnTo>
                  <a:pt x="115" y="167"/>
                </a:lnTo>
                <a:lnTo>
                  <a:pt x="4" y="167"/>
                </a:lnTo>
                <a:lnTo>
                  <a:pt x="0" y="127"/>
                </a:lnTo>
                <a:lnTo>
                  <a:pt x="92" y="0"/>
                </a:lnTo>
                <a:lnTo>
                  <a:pt x="152" y="0"/>
                </a:lnTo>
                <a:close/>
                <a:moveTo>
                  <a:pt x="115" y="127"/>
                </a:moveTo>
                <a:lnTo>
                  <a:pt x="115" y="33"/>
                </a:lnTo>
                <a:lnTo>
                  <a:pt x="44" y="127"/>
                </a:lnTo>
                <a:lnTo>
                  <a:pt x="115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1108076" y="3511932"/>
            <a:ext cx="9988550" cy="28575"/>
          </a:xfrm>
          <a:prstGeom prst="rect">
            <a:avLst/>
          </a:prstGeom>
          <a:solidFill>
            <a:srgbClr val="B5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1978026" y="3372232"/>
            <a:ext cx="274638" cy="274637"/>
          </a:xfrm>
          <a:prstGeom prst="ellipse">
            <a:avLst/>
          </a:prstGeom>
          <a:solidFill>
            <a:srgbClr val="B5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4659313" y="3372232"/>
            <a:ext cx="274638" cy="274637"/>
          </a:xfrm>
          <a:prstGeom prst="ellipse">
            <a:avLst/>
          </a:prstGeom>
          <a:solidFill>
            <a:srgbClr val="B5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7370763" y="3386519"/>
            <a:ext cx="273050" cy="276225"/>
          </a:xfrm>
          <a:prstGeom prst="ellipse">
            <a:avLst/>
          </a:prstGeom>
          <a:solidFill>
            <a:srgbClr val="B5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10102851" y="3386519"/>
            <a:ext cx="269875" cy="276225"/>
          </a:xfrm>
          <a:prstGeom prst="ellipse">
            <a:avLst/>
          </a:prstGeom>
          <a:solidFill>
            <a:srgbClr val="B5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75204" y="4360223"/>
            <a:ext cx="23412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sz="1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淘宝网是中国深受欢迎的网购零售平台，拥有近5亿的注册用户数，每天有超过6000万的固定访客，同时每天的在线商品数已经超过了8亿件，平均每分钟售出4.8万件商品。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242328" y="3929030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200"/>
            <a:r>
              <a:rPr kumimoji="1" lang="zh-CN" altLang="en-US" sz="24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 panose="020B0806030902050204"/>
              </a:rPr>
              <a:t>大市场环境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708138" y="4360223"/>
            <a:ext cx="23412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sz="1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用户行为分析则是电商平台的重要事务，通过对用户行为的分析，有助于企业根据用户的行为习惯，找出网站、推广渠道等企业营销环境存在的问题</a:t>
            </a:r>
            <a:r>
              <a:rPr lang="en-US" sz="1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778748" y="3929030"/>
            <a:ext cx="20104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200"/>
            <a:r>
              <a:rPr kumimoji="1" lang="zh-CN" altLang="en-US" sz="2400" b="1" dirty="0">
                <a:solidFill>
                  <a:schemeClr val="accent2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 panose="020B0806030902050204"/>
              </a:rPr>
              <a:t>用户行为分析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394562" y="4360223"/>
            <a:ext cx="2341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sz="16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让企业的营销更加精准、有效，提升企业的广告收益。</a:t>
            </a:r>
            <a:endParaRPr lang="zh-CN" altLang="en-US" sz="16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09282" y="3929030"/>
            <a:ext cx="23152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200"/>
            <a:r>
              <a:rPr kumimoji="1"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 panose="020B0806030902050204"/>
              </a:rPr>
              <a:t>行为分析的目的</a:t>
            </a: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874E74F2-53A5-6B66-D171-76C22D846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57"/>
    </mc:Choice>
    <mc:Fallback>
      <p:transition spd="slow" advTm="40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1598613" y="4748213"/>
            <a:ext cx="2246313" cy="128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9"/>
          <p:cNvSpPr/>
          <p:nvPr/>
        </p:nvSpPr>
        <p:spPr bwMode="auto">
          <a:xfrm>
            <a:off x="3844925" y="4681538"/>
            <a:ext cx="2251075" cy="195263"/>
          </a:xfrm>
          <a:custGeom>
            <a:avLst/>
            <a:gdLst>
              <a:gd name="T0" fmla="*/ 0 w 1418"/>
              <a:gd name="T1" fmla="*/ 0 h 123"/>
              <a:gd name="T2" fmla="*/ 0 w 1418"/>
              <a:gd name="T3" fmla="*/ 42 h 123"/>
              <a:gd name="T4" fmla="*/ 0 w 1418"/>
              <a:gd name="T5" fmla="*/ 123 h 123"/>
              <a:gd name="T6" fmla="*/ 1418 w 1418"/>
              <a:gd name="T7" fmla="*/ 123 h 123"/>
              <a:gd name="T8" fmla="*/ 1418 w 1418"/>
              <a:gd name="T9" fmla="*/ 0 h 123"/>
              <a:gd name="T10" fmla="*/ 0 w 1418"/>
              <a:gd name="T11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8" h="123">
                <a:moveTo>
                  <a:pt x="0" y="0"/>
                </a:moveTo>
                <a:lnTo>
                  <a:pt x="0" y="42"/>
                </a:lnTo>
                <a:lnTo>
                  <a:pt x="0" y="123"/>
                </a:lnTo>
                <a:lnTo>
                  <a:pt x="1418" y="123"/>
                </a:lnTo>
                <a:lnTo>
                  <a:pt x="141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30"/>
          <p:cNvSpPr/>
          <p:nvPr/>
        </p:nvSpPr>
        <p:spPr bwMode="auto">
          <a:xfrm>
            <a:off x="6096000" y="4570413"/>
            <a:ext cx="2251075" cy="306388"/>
          </a:xfrm>
          <a:custGeom>
            <a:avLst/>
            <a:gdLst>
              <a:gd name="T0" fmla="*/ 0 w 1418"/>
              <a:gd name="T1" fmla="*/ 0 h 193"/>
              <a:gd name="T2" fmla="*/ 0 w 1418"/>
              <a:gd name="T3" fmla="*/ 70 h 193"/>
              <a:gd name="T4" fmla="*/ 0 w 1418"/>
              <a:gd name="T5" fmla="*/ 193 h 193"/>
              <a:gd name="T6" fmla="*/ 1418 w 1418"/>
              <a:gd name="T7" fmla="*/ 193 h 193"/>
              <a:gd name="T8" fmla="*/ 1418 w 1418"/>
              <a:gd name="T9" fmla="*/ 0 h 193"/>
              <a:gd name="T10" fmla="*/ 0 w 1418"/>
              <a:gd name="T11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8" h="193">
                <a:moveTo>
                  <a:pt x="0" y="0"/>
                </a:moveTo>
                <a:lnTo>
                  <a:pt x="0" y="70"/>
                </a:lnTo>
                <a:lnTo>
                  <a:pt x="0" y="193"/>
                </a:lnTo>
                <a:lnTo>
                  <a:pt x="1418" y="193"/>
                </a:lnTo>
                <a:lnTo>
                  <a:pt x="141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31"/>
          <p:cNvSpPr/>
          <p:nvPr/>
        </p:nvSpPr>
        <p:spPr bwMode="auto">
          <a:xfrm>
            <a:off x="8347075" y="4410075"/>
            <a:ext cx="2251075" cy="466725"/>
          </a:xfrm>
          <a:custGeom>
            <a:avLst/>
            <a:gdLst>
              <a:gd name="T0" fmla="*/ 0 w 1418"/>
              <a:gd name="T1" fmla="*/ 0 h 294"/>
              <a:gd name="T2" fmla="*/ 0 w 1418"/>
              <a:gd name="T3" fmla="*/ 101 h 294"/>
              <a:gd name="T4" fmla="*/ 0 w 1418"/>
              <a:gd name="T5" fmla="*/ 294 h 294"/>
              <a:gd name="T6" fmla="*/ 1418 w 1418"/>
              <a:gd name="T7" fmla="*/ 294 h 294"/>
              <a:gd name="T8" fmla="*/ 1418 w 1418"/>
              <a:gd name="T9" fmla="*/ 0 h 294"/>
              <a:gd name="T10" fmla="*/ 0 w 1418"/>
              <a:gd name="T11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8" h="294">
                <a:moveTo>
                  <a:pt x="0" y="0"/>
                </a:moveTo>
                <a:lnTo>
                  <a:pt x="0" y="101"/>
                </a:lnTo>
                <a:lnTo>
                  <a:pt x="0" y="294"/>
                </a:lnTo>
                <a:lnTo>
                  <a:pt x="1418" y="294"/>
                </a:lnTo>
                <a:lnTo>
                  <a:pt x="141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32"/>
          <p:cNvSpPr>
            <a:spLocks noEditPoints="1"/>
          </p:cNvSpPr>
          <p:nvPr/>
        </p:nvSpPr>
        <p:spPr bwMode="auto">
          <a:xfrm>
            <a:off x="1589088" y="5389563"/>
            <a:ext cx="9009063" cy="296863"/>
          </a:xfrm>
          <a:custGeom>
            <a:avLst/>
            <a:gdLst>
              <a:gd name="T0" fmla="*/ 1859 w 2125"/>
              <a:gd name="T1" fmla="*/ 0 h 70"/>
              <a:gd name="T2" fmla="*/ 1366 w 2125"/>
              <a:gd name="T3" fmla="*/ 28 h 70"/>
              <a:gd name="T4" fmla="*/ 1303 w 2125"/>
              <a:gd name="T5" fmla="*/ 28 h 70"/>
              <a:gd name="T6" fmla="*/ 820 w 2125"/>
              <a:gd name="T7" fmla="*/ 2 h 70"/>
              <a:gd name="T8" fmla="*/ 284 w 2125"/>
              <a:gd name="T9" fmla="*/ 28 h 70"/>
              <a:gd name="T10" fmla="*/ 220 w 2125"/>
              <a:gd name="T11" fmla="*/ 28 h 70"/>
              <a:gd name="T12" fmla="*/ 0 w 2125"/>
              <a:gd name="T13" fmla="*/ 33 h 70"/>
              <a:gd name="T14" fmla="*/ 219 w 2125"/>
              <a:gd name="T15" fmla="*/ 35 h 70"/>
              <a:gd name="T16" fmla="*/ 284 w 2125"/>
              <a:gd name="T17" fmla="*/ 35 h 70"/>
              <a:gd name="T18" fmla="*/ 788 w 2125"/>
              <a:gd name="T19" fmla="*/ 33 h 70"/>
              <a:gd name="T20" fmla="*/ 820 w 2125"/>
              <a:gd name="T21" fmla="*/ 67 h 70"/>
              <a:gd name="T22" fmla="*/ 853 w 2125"/>
              <a:gd name="T23" fmla="*/ 33 h 70"/>
              <a:gd name="T24" fmla="*/ 1302 w 2125"/>
              <a:gd name="T25" fmla="*/ 37 h 70"/>
              <a:gd name="T26" fmla="*/ 1367 w 2125"/>
              <a:gd name="T27" fmla="*/ 37 h 70"/>
              <a:gd name="T28" fmla="*/ 1827 w 2125"/>
              <a:gd name="T29" fmla="*/ 33 h 70"/>
              <a:gd name="T30" fmla="*/ 1892 w 2125"/>
              <a:gd name="T31" fmla="*/ 33 h 70"/>
              <a:gd name="T32" fmla="*/ 2125 w 2125"/>
              <a:gd name="T33" fmla="*/ 28 h 70"/>
              <a:gd name="T34" fmla="*/ 278 w 2125"/>
              <a:gd name="T35" fmla="*/ 35 h 70"/>
              <a:gd name="T36" fmla="*/ 225 w 2125"/>
              <a:gd name="T37" fmla="*/ 35 h 70"/>
              <a:gd name="T38" fmla="*/ 226 w 2125"/>
              <a:gd name="T39" fmla="*/ 28 h 70"/>
              <a:gd name="T40" fmla="*/ 278 w 2125"/>
              <a:gd name="T41" fmla="*/ 28 h 70"/>
              <a:gd name="T42" fmla="*/ 278 w 2125"/>
              <a:gd name="T43" fmla="*/ 35 h 70"/>
              <a:gd name="T44" fmla="*/ 820 w 2125"/>
              <a:gd name="T45" fmla="*/ 61 h 70"/>
              <a:gd name="T46" fmla="*/ 794 w 2125"/>
              <a:gd name="T47" fmla="*/ 33 h 70"/>
              <a:gd name="T48" fmla="*/ 820 w 2125"/>
              <a:gd name="T49" fmla="*/ 8 h 70"/>
              <a:gd name="T50" fmla="*/ 847 w 2125"/>
              <a:gd name="T51" fmla="*/ 33 h 70"/>
              <a:gd name="T52" fmla="*/ 1361 w 2125"/>
              <a:gd name="T53" fmla="*/ 37 h 70"/>
              <a:gd name="T54" fmla="*/ 1308 w 2125"/>
              <a:gd name="T55" fmla="*/ 37 h 70"/>
              <a:gd name="T56" fmla="*/ 1310 w 2125"/>
              <a:gd name="T57" fmla="*/ 28 h 70"/>
              <a:gd name="T58" fmla="*/ 1360 w 2125"/>
              <a:gd name="T59" fmla="*/ 28 h 70"/>
              <a:gd name="T60" fmla="*/ 1361 w 2125"/>
              <a:gd name="T61" fmla="*/ 37 h 70"/>
              <a:gd name="T62" fmla="*/ 1833 w 2125"/>
              <a:gd name="T63" fmla="*/ 33 h 70"/>
              <a:gd name="T64" fmla="*/ 1833 w 2125"/>
              <a:gd name="T65" fmla="*/ 28 h 70"/>
              <a:gd name="T66" fmla="*/ 1886 w 2125"/>
              <a:gd name="T67" fmla="*/ 28 h 70"/>
              <a:gd name="T68" fmla="*/ 1886 w 2125"/>
              <a:gd name="T69" fmla="*/ 3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25" h="70">
                <a:moveTo>
                  <a:pt x="1892" y="28"/>
                </a:moveTo>
                <a:cubicBezTo>
                  <a:pt x="1890" y="12"/>
                  <a:pt x="1876" y="0"/>
                  <a:pt x="1859" y="0"/>
                </a:cubicBezTo>
                <a:cubicBezTo>
                  <a:pt x="1843" y="0"/>
                  <a:pt x="1829" y="12"/>
                  <a:pt x="1827" y="28"/>
                </a:cubicBezTo>
                <a:cubicBezTo>
                  <a:pt x="1366" y="28"/>
                  <a:pt x="1366" y="28"/>
                  <a:pt x="1366" y="28"/>
                </a:cubicBezTo>
                <a:cubicBezTo>
                  <a:pt x="1362" y="15"/>
                  <a:pt x="1350" y="5"/>
                  <a:pt x="1335" y="5"/>
                </a:cubicBezTo>
                <a:cubicBezTo>
                  <a:pt x="1320" y="5"/>
                  <a:pt x="1307" y="15"/>
                  <a:pt x="1303" y="28"/>
                </a:cubicBezTo>
                <a:cubicBezTo>
                  <a:pt x="853" y="28"/>
                  <a:pt x="853" y="28"/>
                  <a:pt x="853" y="28"/>
                </a:cubicBezTo>
                <a:cubicBezTo>
                  <a:pt x="850" y="13"/>
                  <a:pt x="836" y="2"/>
                  <a:pt x="820" y="2"/>
                </a:cubicBezTo>
                <a:cubicBezTo>
                  <a:pt x="805" y="2"/>
                  <a:pt x="791" y="13"/>
                  <a:pt x="788" y="28"/>
                </a:cubicBezTo>
                <a:cubicBezTo>
                  <a:pt x="284" y="28"/>
                  <a:pt x="284" y="28"/>
                  <a:pt x="284" y="28"/>
                </a:cubicBezTo>
                <a:cubicBezTo>
                  <a:pt x="281" y="13"/>
                  <a:pt x="268" y="2"/>
                  <a:pt x="252" y="2"/>
                </a:cubicBezTo>
                <a:cubicBezTo>
                  <a:pt x="236" y="2"/>
                  <a:pt x="223" y="13"/>
                  <a:pt x="220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219" y="33"/>
                  <a:pt x="219" y="33"/>
                  <a:pt x="219" y="33"/>
                </a:cubicBezTo>
                <a:cubicBezTo>
                  <a:pt x="219" y="34"/>
                  <a:pt x="219" y="34"/>
                  <a:pt x="219" y="35"/>
                </a:cubicBezTo>
                <a:cubicBezTo>
                  <a:pt x="219" y="53"/>
                  <a:pt x="234" y="67"/>
                  <a:pt x="252" y="67"/>
                </a:cubicBezTo>
                <a:cubicBezTo>
                  <a:pt x="270" y="67"/>
                  <a:pt x="284" y="53"/>
                  <a:pt x="284" y="35"/>
                </a:cubicBezTo>
                <a:cubicBezTo>
                  <a:pt x="284" y="34"/>
                  <a:pt x="284" y="34"/>
                  <a:pt x="284" y="33"/>
                </a:cubicBezTo>
                <a:cubicBezTo>
                  <a:pt x="788" y="33"/>
                  <a:pt x="788" y="33"/>
                  <a:pt x="788" y="33"/>
                </a:cubicBezTo>
                <a:cubicBezTo>
                  <a:pt x="788" y="34"/>
                  <a:pt x="788" y="34"/>
                  <a:pt x="788" y="35"/>
                </a:cubicBezTo>
                <a:cubicBezTo>
                  <a:pt x="788" y="53"/>
                  <a:pt x="802" y="67"/>
                  <a:pt x="820" y="67"/>
                </a:cubicBezTo>
                <a:cubicBezTo>
                  <a:pt x="838" y="67"/>
                  <a:pt x="853" y="53"/>
                  <a:pt x="853" y="35"/>
                </a:cubicBezTo>
                <a:cubicBezTo>
                  <a:pt x="853" y="34"/>
                  <a:pt x="853" y="34"/>
                  <a:pt x="853" y="33"/>
                </a:cubicBezTo>
                <a:cubicBezTo>
                  <a:pt x="1302" y="33"/>
                  <a:pt x="1302" y="33"/>
                  <a:pt x="1302" y="33"/>
                </a:cubicBezTo>
                <a:cubicBezTo>
                  <a:pt x="1302" y="35"/>
                  <a:pt x="1302" y="36"/>
                  <a:pt x="1302" y="37"/>
                </a:cubicBezTo>
                <a:cubicBezTo>
                  <a:pt x="1302" y="55"/>
                  <a:pt x="1317" y="70"/>
                  <a:pt x="1335" y="70"/>
                </a:cubicBezTo>
                <a:cubicBezTo>
                  <a:pt x="1353" y="70"/>
                  <a:pt x="1367" y="55"/>
                  <a:pt x="1367" y="37"/>
                </a:cubicBezTo>
                <a:cubicBezTo>
                  <a:pt x="1367" y="36"/>
                  <a:pt x="1367" y="35"/>
                  <a:pt x="1367" y="33"/>
                </a:cubicBezTo>
                <a:cubicBezTo>
                  <a:pt x="1827" y="33"/>
                  <a:pt x="1827" y="33"/>
                  <a:pt x="1827" y="33"/>
                </a:cubicBezTo>
                <a:cubicBezTo>
                  <a:pt x="1827" y="51"/>
                  <a:pt x="1842" y="65"/>
                  <a:pt x="1859" y="65"/>
                </a:cubicBezTo>
                <a:cubicBezTo>
                  <a:pt x="1877" y="65"/>
                  <a:pt x="1891" y="51"/>
                  <a:pt x="1892" y="33"/>
                </a:cubicBezTo>
                <a:cubicBezTo>
                  <a:pt x="2125" y="33"/>
                  <a:pt x="2125" y="33"/>
                  <a:pt x="2125" y="33"/>
                </a:cubicBezTo>
                <a:cubicBezTo>
                  <a:pt x="2125" y="28"/>
                  <a:pt x="2125" y="28"/>
                  <a:pt x="2125" y="28"/>
                </a:cubicBezTo>
                <a:lnTo>
                  <a:pt x="1892" y="28"/>
                </a:lnTo>
                <a:close/>
                <a:moveTo>
                  <a:pt x="278" y="35"/>
                </a:moveTo>
                <a:cubicBezTo>
                  <a:pt x="278" y="49"/>
                  <a:pt x="266" y="61"/>
                  <a:pt x="252" y="61"/>
                </a:cubicBezTo>
                <a:cubicBezTo>
                  <a:pt x="237" y="61"/>
                  <a:pt x="225" y="49"/>
                  <a:pt x="225" y="35"/>
                </a:cubicBezTo>
                <a:cubicBezTo>
                  <a:pt x="225" y="34"/>
                  <a:pt x="225" y="34"/>
                  <a:pt x="225" y="33"/>
                </a:cubicBezTo>
                <a:cubicBezTo>
                  <a:pt x="225" y="32"/>
                  <a:pt x="226" y="30"/>
                  <a:pt x="226" y="28"/>
                </a:cubicBezTo>
                <a:cubicBezTo>
                  <a:pt x="229" y="17"/>
                  <a:pt x="239" y="8"/>
                  <a:pt x="252" y="8"/>
                </a:cubicBezTo>
                <a:cubicBezTo>
                  <a:pt x="264" y="8"/>
                  <a:pt x="275" y="17"/>
                  <a:pt x="278" y="28"/>
                </a:cubicBezTo>
                <a:cubicBezTo>
                  <a:pt x="278" y="30"/>
                  <a:pt x="278" y="32"/>
                  <a:pt x="278" y="33"/>
                </a:cubicBezTo>
                <a:cubicBezTo>
                  <a:pt x="278" y="34"/>
                  <a:pt x="278" y="34"/>
                  <a:pt x="278" y="35"/>
                </a:cubicBezTo>
                <a:close/>
                <a:moveTo>
                  <a:pt x="847" y="35"/>
                </a:moveTo>
                <a:cubicBezTo>
                  <a:pt x="847" y="49"/>
                  <a:pt x="835" y="61"/>
                  <a:pt x="820" y="61"/>
                </a:cubicBezTo>
                <a:cubicBezTo>
                  <a:pt x="806" y="61"/>
                  <a:pt x="794" y="49"/>
                  <a:pt x="794" y="35"/>
                </a:cubicBezTo>
                <a:cubicBezTo>
                  <a:pt x="794" y="34"/>
                  <a:pt x="794" y="34"/>
                  <a:pt x="794" y="33"/>
                </a:cubicBezTo>
                <a:cubicBezTo>
                  <a:pt x="794" y="32"/>
                  <a:pt x="794" y="30"/>
                  <a:pt x="795" y="28"/>
                </a:cubicBezTo>
                <a:cubicBezTo>
                  <a:pt x="797" y="17"/>
                  <a:pt x="808" y="8"/>
                  <a:pt x="820" y="8"/>
                </a:cubicBezTo>
                <a:cubicBezTo>
                  <a:pt x="833" y="8"/>
                  <a:pt x="843" y="17"/>
                  <a:pt x="846" y="28"/>
                </a:cubicBezTo>
                <a:cubicBezTo>
                  <a:pt x="847" y="30"/>
                  <a:pt x="847" y="32"/>
                  <a:pt x="847" y="33"/>
                </a:cubicBezTo>
                <a:cubicBezTo>
                  <a:pt x="847" y="34"/>
                  <a:pt x="847" y="34"/>
                  <a:pt x="847" y="35"/>
                </a:cubicBezTo>
                <a:close/>
                <a:moveTo>
                  <a:pt x="1361" y="37"/>
                </a:moveTo>
                <a:cubicBezTo>
                  <a:pt x="1361" y="52"/>
                  <a:pt x="1350" y="64"/>
                  <a:pt x="1335" y="64"/>
                </a:cubicBezTo>
                <a:cubicBezTo>
                  <a:pt x="1320" y="64"/>
                  <a:pt x="1308" y="52"/>
                  <a:pt x="1308" y="37"/>
                </a:cubicBezTo>
                <a:cubicBezTo>
                  <a:pt x="1308" y="36"/>
                  <a:pt x="1308" y="34"/>
                  <a:pt x="1308" y="33"/>
                </a:cubicBezTo>
                <a:cubicBezTo>
                  <a:pt x="1309" y="32"/>
                  <a:pt x="1309" y="30"/>
                  <a:pt x="1310" y="28"/>
                </a:cubicBezTo>
                <a:cubicBezTo>
                  <a:pt x="1313" y="18"/>
                  <a:pt x="1323" y="11"/>
                  <a:pt x="1335" y="11"/>
                </a:cubicBezTo>
                <a:cubicBezTo>
                  <a:pt x="1346" y="11"/>
                  <a:pt x="1356" y="18"/>
                  <a:pt x="1360" y="28"/>
                </a:cubicBezTo>
                <a:cubicBezTo>
                  <a:pt x="1360" y="30"/>
                  <a:pt x="1361" y="32"/>
                  <a:pt x="1361" y="33"/>
                </a:cubicBezTo>
                <a:cubicBezTo>
                  <a:pt x="1361" y="34"/>
                  <a:pt x="1361" y="36"/>
                  <a:pt x="1361" y="37"/>
                </a:cubicBezTo>
                <a:close/>
                <a:moveTo>
                  <a:pt x="1859" y="59"/>
                </a:moveTo>
                <a:cubicBezTo>
                  <a:pt x="1845" y="59"/>
                  <a:pt x="1833" y="48"/>
                  <a:pt x="1833" y="33"/>
                </a:cubicBezTo>
                <a:cubicBezTo>
                  <a:pt x="1833" y="33"/>
                  <a:pt x="1833" y="33"/>
                  <a:pt x="1833" y="32"/>
                </a:cubicBezTo>
                <a:cubicBezTo>
                  <a:pt x="1833" y="31"/>
                  <a:pt x="1833" y="30"/>
                  <a:pt x="1833" y="28"/>
                </a:cubicBezTo>
                <a:cubicBezTo>
                  <a:pt x="1835" y="16"/>
                  <a:pt x="1846" y="6"/>
                  <a:pt x="1859" y="6"/>
                </a:cubicBezTo>
                <a:cubicBezTo>
                  <a:pt x="1873" y="6"/>
                  <a:pt x="1884" y="16"/>
                  <a:pt x="1886" y="28"/>
                </a:cubicBezTo>
                <a:cubicBezTo>
                  <a:pt x="1886" y="30"/>
                  <a:pt x="1886" y="31"/>
                  <a:pt x="1886" y="32"/>
                </a:cubicBezTo>
                <a:cubicBezTo>
                  <a:pt x="1886" y="33"/>
                  <a:pt x="1886" y="33"/>
                  <a:pt x="1886" y="33"/>
                </a:cubicBezTo>
                <a:cubicBezTo>
                  <a:pt x="1885" y="48"/>
                  <a:pt x="1874" y="59"/>
                  <a:pt x="1859" y="59"/>
                </a:cubicBezTo>
                <a:close/>
              </a:path>
            </a:pathLst>
          </a:cu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2573338" y="5453063"/>
            <a:ext cx="165100" cy="16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4984750" y="5453063"/>
            <a:ext cx="165100" cy="16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7164388" y="5465763"/>
            <a:ext cx="165100" cy="16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36"/>
          <p:cNvSpPr>
            <a:spLocks noChangeArrowheads="1"/>
          </p:cNvSpPr>
          <p:nvPr/>
        </p:nvSpPr>
        <p:spPr bwMode="auto">
          <a:xfrm>
            <a:off x="9390063" y="5445125"/>
            <a:ext cx="165100" cy="16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9458325" y="4876800"/>
            <a:ext cx="25400" cy="512763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7235825" y="4876800"/>
            <a:ext cx="25400" cy="538163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Rectangle 39"/>
          <p:cNvSpPr>
            <a:spLocks noChangeArrowheads="1"/>
          </p:cNvSpPr>
          <p:nvPr/>
        </p:nvSpPr>
        <p:spPr bwMode="auto">
          <a:xfrm>
            <a:off x="5057775" y="4876800"/>
            <a:ext cx="20638" cy="538163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Rectangle 40"/>
          <p:cNvSpPr>
            <a:spLocks noChangeArrowheads="1"/>
          </p:cNvSpPr>
          <p:nvPr/>
        </p:nvSpPr>
        <p:spPr bwMode="auto">
          <a:xfrm>
            <a:off x="2644775" y="4876800"/>
            <a:ext cx="25400" cy="538163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Rectangle 43"/>
          <p:cNvSpPr>
            <a:spLocks noChangeArrowheads="1"/>
          </p:cNvSpPr>
          <p:nvPr/>
        </p:nvSpPr>
        <p:spPr bwMode="auto">
          <a:xfrm>
            <a:off x="9461500" y="4235450"/>
            <a:ext cx="22225" cy="42863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Rectangle 44"/>
          <p:cNvSpPr>
            <a:spLocks noChangeArrowheads="1"/>
          </p:cNvSpPr>
          <p:nvPr/>
        </p:nvSpPr>
        <p:spPr bwMode="auto">
          <a:xfrm>
            <a:off x="7232650" y="4367213"/>
            <a:ext cx="25400" cy="42863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45"/>
          <p:cNvSpPr>
            <a:spLocks noEditPoints="1"/>
          </p:cNvSpPr>
          <p:nvPr/>
        </p:nvSpPr>
        <p:spPr bwMode="auto">
          <a:xfrm>
            <a:off x="7232650" y="3629025"/>
            <a:ext cx="25400" cy="644525"/>
          </a:xfrm>
          <a:custGeom>
            <a:avLst/>
            <a:gdLst>
              <a:gd name="T0" fmla="*/ 16 w 16"/>
              <a:gd name="T1" fmla="*/ 406 h 406"/>
              <a:gd name="T2" fmla="*/ 0 w 16"/>
              <a:gd name="T3" fmla="*/ 406 h 406"/>
              <a:gd name="T4" fmla="*/ 0 w 16"/>
              <a:gd name="T5" fmla="*/ 347 h 406"/>
              <a:gd name="T6" fmla="*/ 16 w 16"/>
              <a:gd name="T7" fmla="*/ 347 h 406"/>
              <a:gd name="T8" fmla="*/ 16 w 16"/>
              <a:gd name="T9" fmla="*/ 406 h 406"/>
              <a:gd name="T10" fmla="*/ 16 w 16"/>
              <a:gd name="T11" fmla="*/ 288 h 406"/>
              <a:gd name="T12" fmla="*/ 0 w 16"/>
              <a:gd name="T13" fmla="*/ 288 h 406"/>
              <a:gd name="T14" fmla="*/ 0 w 16"/>
              <a:gd name="T15" fmla="*/ 232 h 406"/>
              <a:gd name="T16" fmla="*/ 16 w 16"/>
              <a:gd name="T17" fmla="*/ 232 h 406"/>
              <a:gd name="T18" fmla="*/ 16 w 16"/>
              <a:gd name="T19" fmla="*/ 288 h 406"/>
              <a:gd name="T20" fmla="*/ 16 w 16"/>
              <a:gd name="T21" fmla="*/ 174 h 406"/>
              <a:gd name="T22" fmla="*/ 0 w 16"/>
              <a:gd name="T23" fmla="*/ 174 h 406"/>
              <a:gd name="T24" fmla="*/ 0 w 16"/>
              <a:gd name="T25" fmla="*/ 115 h 406"/>
              <a:gd name="T26" fmla="*/ 16 w 16"/>
              <a:gd name="T27" fmla="*/ 115 h 406"/>
              <a:gd name="T28" fmla="*/ 16 w 16"/>
              <a:gd name="T29" fmla="*/ 174 h 406"/>
              <a:gd name="T30" fmla="*/ 16 w 16"/>
              <a:gd name="T31" fmla="*/ 59 h 406"/>
              <a:gd name="T32" fmla="*/ 0 w 16"/>
              <a:gd name="T33" fmla="*/ 59 h 406"/>
              <a:gd name="T34" fmla="*/ 0 w 16"/>
              <a:gd name="T35" fmla="*/ 0 h 406"/>
              <a:gd name="T36" fmla="*/ 16 w 16"/>
              <a:gd name="T37" fmla="*/ 0 h 406"/>
              <a:gd name="T38" fmla="*/ 16 w 16"/>
              <a:gd name="T39" fmla="*/ 59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" h="406">
                <a:moveTo>
                  <a:pt x="16" y="406"/>
                </a:moveTo>
                <a:lnTo>
                  <a:pt x="0" y="406"/>
                </a:lnTo>
                <a:lnTo>
                  <a:pt x="0" y="347"/>
                </a:lnTo>
                <a:lnTo>
                  <a:pt x="16" y="347"/>
                </a:lnTo>
                <a:lnTo>
                  <a:pt x="16" y="406"/>
                </a:lnTo>
                <a:close/>
                <a:moveTo>
                  <a:pt x="16" y="288"/>
                </a:moveTo>
                <a:lnTo>
                  <a:pt x="0" y="288"/>
                </a:lnTo>
                <a:lnTo>
                  <a:pt x="0" y="232"/>
                </a:lnTo>
                <a:lnTo>
                  <a:pt x="16" y="232"/>
                </a:lnTo>
                <a:lnTo>
                  <a:pt x="16" y="288"/>
                </a:lnTo>
                <a:close/>
                <a:moveTo>
                  <a:pt x="16" y="174"/>
                </a:moveTo>
                <a:lnTo>
                  <a:pt x="0" y="174"/>
                </a:lnTo>
                <a:lnTo>
                  <a:pt x="0" y="115"/>
                </a:lnTo>
                <a:lnTo>
                  <a:pt x="16" y="115"/>
                </a:lnTo>
                <a:lnTo>
                  <a:pt x="16" y="174"/>
                </a:lnTo>
                <a:close/>
                <a:moveTo>
                  <a:pt x="16" y="59"/>
                </a:moveTo>
                <a:lnTo>
                  <a:pt x="0" y="59"/>
                </a:lnTo>
                <a:lnTo>
                  <a:pt x="0" y="0"/>
                </a:lnTo>
                <a:lnTo>
                  <a:pt x="16" y="0"/>
                </a:lnTo>
                <a:lnTo>
                  <a:pt x="16" y="59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Rectangle 47"/>
          <p:cNvSpPr>
            <a:spLocks noChangeArrowheads="1"/>
          </p:cNvSpPr>
          <p:nvPr/>
        </p:nvSpPr>
        <p:spPr bwMode="auto">
          <a:xfrm>
            <a:off x="5045075" y="4527550"/>
            <a:ext cx="20638" cy="42863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48"/>
          <p:cNvSpPr>
            <a:spLocks noEditPoints="1"/>
          </p:cNvSpPr>
          <p:nvPr/>
        </p:nvSpPr>
        <p:spPr bwMode="auto">
          <a:xfrm>
            <a:off x="5045075" y="4171950"/>
            <a:ext cx="20638" cy="266700"/>
          </a:xfrm>
          <a:custGeom>
            <a:avLst/>
            <a:gdLst>
              <a:gd name="T0" fmla="*/ 13 w 13"/>
              <a:gd name="T1" fmla="*/ 168 h 168"/>
              <a:gd name="T2" fmla="*/ 0 w 13"/>
              <a:gd name="T3" fmla="*/ 168 h 168"/>
              <a:gd name="T4" fmla="*/ 0 w 13"/>
              <a:gd name="T5" fmla="*/ 112 h 168"/>
              <a:gd name="T6" fmla="*/ 13 w 13"/>
              <a:gd name="T7" fmla="*/ 112 h 168"/>
              <a:gd name="T8" fmla="*/ 13 w 13"/>
              <a:gd name="T9" fmla="*/ 168 h 168"/>
              <a:gd name="T10" fmla="*/ 13 w 13"/>
              <a:gd name="T11" fmla="*/ 56 h 168"/>
              <a:gd name="T12" fmla="*/ 0 w 13"/>
              <a:gd name="T13" fmla="*/ 56 h 168"/>
              <a:gd name="T14" fmla="*/ 0 w 13"/>
              <a:gd name="T15" fmla="*/ 0 h 168"/>
              <a:gd name="T16" fmla="*/ 13 w 13"/>
              <a:gd name="T17" fmla="*/ 0 h 168"/>
              <a:gd name="T18" fmla="*/ 13 w 13"/>
              <a:gd name="T19" fmla="*/ 5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168">
                <a:moveTo>
                  <a:pt x="13" y="168"/>
                </a:moveTo>
                <a:lnTo>
                  <a:pt x="0" y="168"/>
                </a:lnTo>
                <a:lnTo>
                  <a:pt x="0" y="112"/>
                </a:lnTo>
                <a:lnTo>
                  <a:pt x="13" y="112"/>
                </a:lnTo>
                <a:lnTo>
                  <a:pt x="13" y="168"/>
                </a:lnTo>
                <a:close/>
                <a:moveTo>
                  <a:pt x="13" y="56"/>
                </a:moveTo>
                <a:lnTo>
                  <a:pt x="0" y="56"/>
                </a:lnTo>
                <a:lnTo>
                  <a:pt x="0" y="0"/>
                </a:lnTo>
                <a:lnTo>
                  <a:pt x="13" y="0"/>
                </a:lnTo>
                <a:lnTo>
                  <a:pt x="13" y="56"/>
                </a:lnTo>
                <a:close/>
              </a:path>
            </a:pathLst>
          </a:cu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Rectangle 50"/>
          <p:cNvSpPr>
            <a:spLocks noChangeArrowheads="1"/>
          </p:cNvSpPr>
          <p:nvPr/>
        </p:nvSpPr>
        <p:spPr bwMode="auto">
          <a:xfrm>
            <a:off x="2644775" y="4638675"/>
            <a:ext cx="22225" cy="42863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433637" y="2706014"/>
            <a:ext cx="466726" cy="573088"/>
            <a:chOff x="2114550" y="2779713"/>
            <a:chExt cx="466726" cy="573088"/>
          </a:xfrm>
          <a:solidFill>
            <a:schemeClr val="accent1"/>
          </a:solidFill>
        </p:grpSpPr>
        <p:sp>
          <p:nvSpPr>
            <p:cNvPr id="31" name="Freeform 53"/>
            <p:cNvSpPr>
              <a:spLocks noEditPoints="1"/>
            </p:cNvSpPr>
            <p:nvPr/>
          </p:nvSpPr>
          <p:spPr bwMode="auto">
            <a:xfrm>
              <a:off x="2114550" y="2779713"/>
              <a:ext cx="423863" cy="573088"/>
            </a:xfrm>
            <a:custGeom>
              <a:avLst/>
              <a:gdLst>
                <a:gd name="T0" fmla="*/ 86 w 100"/>
                <a:gd name="T1" fmla="*/ 131 h 135"/>
                <a:gd name="T2" fmla="*/ 4 w 100"/>
                <a:gd name="T3" fmla="*/ 131 h 135"/>
                <a:gd name="T4" fmla="*/ 4 w 100"/>
                <a:gd name="T5" fmla="*/ 4 h 135"/>
                <a:gd name="T6" fmla="*/ 72 w 100"/>
                <a:gd name="T7" fmla="*/ 4 h 135"/>
                <a:gd name="T8" fmla="*/ 72 w 100"/>
                <a:gd name="T9" fmla="*/ 27 h 135"/>
                <a:gd name="T10" fmla="*/ 74 w 100"/>
                <a:gd name="T11" fmla="*/ 29 h 135"/>
                <a:gd name="T12" fmla="*/ 96 w 100"/>
                <a:gd name="T13" fmla="*/ 29 h 135"/>
                <a:gd name="T14" fmla="*/ 96 w 100"/>
                <a:gd name="T15" fmla="*/ 99 h 135"/>
                <a:gd name="T16" fmla="*/ 98 w 100"/>
                <a:gd name="T17" fmla="*/ 101 h 135"/>
                <a:gd name="T18" fmla="*/ 100 w 100"/>
                <a:gd name="T19" fmla="*/ 99 h 135"/>
                <a:gd name="T20" fmla="*/ 100 w 100"/>
                <a:gd name="T21" fmla="*/ 27 h 135"/>
                <a:gd name="T22" fmla="*/ 100 w 100"/>
                <a:gd name="T23" fmla="*/ 26 h 135"/>
                <a:gd name="T24" fmla="*/ 99 w 100"/>
                <a:gd name="T25" fmla="*/ 24 h 135"/>
                <a:gd name="T26" fmla="*/ 75 w 100"/>
                <a:gd name="T27" fmla="*/ 1 h 135"/>
                <a:gd name="T28" fmla="*/ 75 w 100"/>
                <a:gd name="T29" fmla="*/ 0 h 135"/>
                <a:gd name="T30" fmla="*/ 74 w 100"/>
                <a:gd name="T31" fmla="*/ 0 h 135"/>
                <a:gd name="T32" fmla="*/ 74 w 100"/>
                <a:gd name="T33" fmla="*/ 0 h 135"/>
                <a:gd name="T34" fmla="*/ 2 w 100"/>
                <a:gd name="T35" fmla="*/ 0 h 135"/>
                <a:gd name="T36" fmla="*/ 0 w 100"/>
                <a:gd name="T37" fmla="*/ 2 h 135"/>
                <a:gd name="T38" fmla="*/ 0 w 100"/>
                <a:gd name="T39" fmla="*/ 133 h 135"/>
                <a:gd name="T40" fmla="*/ 2 w 100"/>
                <a:gd name="T41" fmla="*/ 135 h 135"/>
                <a:gd name="T42" fmla="*/ 86 w 100"/>
                <a:gd name="T43" fmla="*/ 135 h 135"/>
                <a:gd name="T44" fmla="*/ 88 w 100"/>
                <a:gd name="T45" fmla="*/ 133 h 135"/>
                <a:gd name="T46" fmla="*/ 86 w 100"/>
                <a:gd name="T47" fmla="*/ 131 h 135"/>
                <a:gd name="T48" fmla="*/ 76 w 100"/>
                <a:gd name="T49" fmla="*/ 25 h 135"/>
                <a:gd name="T50" fmla="*/ 76 w 100"/>
                <a:gd name="T51" fmla="*/ 7 h 135"/>
                <a:gd name="T52" fmla="*/ 94 w 100"/>
                <a:gd name="T53" fmla="*/ 25 h 135"/>
                <a:gd name="T54" fmla="*/ 76 w 100"/>
                <a:gd name="T55" fmla="*/ 2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" h="135">
                  <a:moveTo>
                    <a:pt x="86" y="131"/>
                  </a:moveTo>
                  <a:cubicBezTo>
                    <a:pt x="4" y="131"/>
                    <a:pt x="4" y="131"/>
                    <a:pt x="4" y="13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8"/>
                    <a:pt x="73" y="29"/>
                    <a:pt x="74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100"/>
                    <a:pt x="96" y="101"/>
                    <a:pt x="98" y="101"/>
                  </a:cubicBezTo>
                  <a:cubicBezTo>
                    <a:pt x="99" y="101"/>
                    <a:pt x="100" y="100"/>
                    <a:pt x="100" y="99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99" y="25"/>
                    <a:pt x="99" y="24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0"/>
                    <a:pt x="75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5"/>
                    <a:pt x="1" y="135"/>
                    <a:pt x="2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8" y="135"/>
                    <a:pt x="88" y="133"/>
                  </a:cubicBezTo>
                  <a:cubicBezTo>
                    <a:pt x="88" y="132"/>
                    <a:pt x="87" y="131"/>
                    <a:pt x="86" y="131"/>
                  </a:cubicBezTo>
                  <a:close/>
                  <a:moveTo>
                    <a:pt x="76" y="25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94" y="25"/>
                    <a:pt x="94" y="25"/>
                    <a:pt x="94" y="25"/>
                  </a:cubicBezTo>
                  <a:lnTo>
                    <a:pt x="76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4"/>
            <p:cNvSpPr/>
            <p:nvPr/>
          </p:nvSpPr>
          <p:spPr bwMode="auto">
            <a:xfrm>
              <a:off x="2195513" y="2860675"/>
              <a:ext cx="174625" cy="17463"/>
            </a:xfrm>
            <a:custGeom>
              <a:avLst/>
              <a:gdLst>
                <a:gd name="T0" fmla="*/ 2 w 41"/>
                <a:gd name="T1" fmla="*/ 4 h 4"/>
                <a:gd name="T2" fmla="*/ 39 w 41"/>
                <a:gd name="T3" fmla="*/ 4 h 4"/>
                <a:gd name="T4" fmla="*/ 41 w 41"/>
                <a:gd name="T5" fmla="*/ 2 h 4"/>
                <a:gd name="T6" fmla="*/ 39 w 41"/>
                <a:gd name="T7" fmla="*/ 0 h 4"/>
                <a:gd name="T8" fmla="*/ 2 w 41"/>
                <a:gd name="T9" fmla="*/ 0 h 4"/>
                <a:gd name="T10" fmla="*/ 0 w 41"/>
                <a:gd name="T11" fmla="*/ 2 h 4"/>
                <a:gd name="T12" fmla="*/ 2 w 4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">
                  <a:moveTo>
                    <a:pt x="2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1" y="3"/>
                    <a:pt x="41" y="2"/>
                  </a:cubicBezTo>
                  <a:cubicBezTo>
                    <a:pt x="41" y="1"/>
                    <a:pt x="40" y="0"/>
                    <a:pt x="3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5"/>
            <p:cNvSpPr/>
            <p:nvPr/>
          </p:nvSpPr>
          <p:spPr bwMode="auto">
            <a:xfrm>
              <a:off x="2195513" y="2946400"/>
              <a:ext cx="127000" cy="15875"/>
            </a:xfrm>
            <a:custGeom>
              <a:avLst/>
              <a:gdLst>
                <a:gd name="T0" fmla="*/ 2 w 30"/>
                <a:gd name="T1" fmla="*/ 4 h 4"/>
                <a:gd name="T2" fmla="*/ 28 w 30"/>
                <a:gd name="T3" fmla="*/ 4 h 4"/>
                <a:gd name="T4" fmla="*/ 30 w 30"/>
                <a:gd name="T5" fmla="*/ 2 h 4"/>
                <a:gd name="T6" fmla="*/ 28 w 30"/>
                <a:gd name="T7" fmla="*/ 0 h 4"/>
                <a:gd name="T8" fmla="*/ 2 w 30"/>
                <a:gd name="T9" fmla="*/ 0 h 4"/>
                <a:gd name="T10" fmla="*/ 0 w 30"/>
                <a:gd name="T11" fmla="*/ 2 h 4"/>
                <a:gd name="T12" fmla="*/ 2 w 3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">
                  <a:moveTo>
                    <a:pt x="2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6"/>
            <p:cNvSpPr/>
            <p:nvPr/>
          </p:nvSpPr>
          <p:spPr bwMode="auto">
            <a:xfrm>
              <a:off x="2200275" y="3025775"/>
              <a:ext cx="236538" cy="17463"/>
            </a:xfrm>
            <a:custGeom>
              <a:avLst/>
              <a:gdLst>
                <a:gd name="T0" fmla="*/ 56 w 56"/>
                <a:gd name="T1" fmla="*/ 2 h 4"/>
                <a:gd name="T2" fmla="*/ 54 w 56"/>
                <a:gd name="T3" fmla="*/ 0 h 4"/>
                <a:gd name="T4" fmla="*/ 2 w 56"/>
                <a:gd name="T5" fmla="*/ 0 h 4"/>
                <a:gd name="T6" fmla="*/ 0 w 56"/>
                <a:gd name="T7" fmla="*/ 2 h 4"/>
                <a:gd name="T8" fmla="*/ 2 w 56"/>
                <a:gd name="T9" fmla="*/ 4 h 4"/>
                <a:gd name="T10" fmla="*/ 54 w 56"/>
                <a:gd name="T11" fmla="*/ 4 h 4"/>
                <a:gd name="T12" fmla="*/ 56 w 56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">
                  <a:moveTo>
                    <a:pt x="56" y="2"/>
                  </a:moveTo>
                  <a:cubicBezTo>
                    <a:pt x="56" y="1"/>
                    <a:pt x="55" y="0"/>
                    <a:pt x="5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6" y="3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7"/>
            <p:cNvSpPr/>
            <p:nvPr/>
          </p:nvSpPr>
          <p:spPr bwMode="auto">
            <a:xfrm>
              <a:off x="2195513" y="3111500"/>
              <a:ext cx="127000" cy="15875"/>
            </a:xfrm>
            <a:custGeom>
              <a:avLst/>
              <a:gdLst>
                <a:gd name="T0" fmla="*/ 2 w 30"/>
                <a:gd name="T1" fmla="*/ 4 h 4"/>
                <a:gd name="T2" fmla="*/ 28 w 30"/>
                <a:gd name="T3" fmla="*/ 4 h 4"/>
                <a:gd name="T4" fmla="*/ 30 w 30"/>
                <a:gd name="T5" fmla="*/ 2 h 4"/>
                <a:gd name="T6" fmla="*/ 28 w 30"/>
                <a:gd name="T7" fmla="*/ 0 h 4"/>
                <a:gd name="T8" fmla="*/ 2 w 30"/>
                <a:gd name="T9" fmla="*/ 0 h 4"/>
                <a:gd name="T10" fmla="*/ 0 w 30"/>
                <a:gd name="T11" fmla="*/ 2 h 4"/>
                <a:gd name="T12" fmla="*/ 2 w 3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">
                  <a:moveTo>
                    <a:pt x="2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8"/>
            <p:cNvSpPr/>
            <p:nvPr/>
          </p:nvSpPr>
          <p:spPr bwMode="auto">
            <a:xfrm>
              <a:off x="2200275" y="3187700"/>
              <a:ext cx="207963" cy="17463"/>
            </a:xfrm>
            <a:custGeom>
              <a:avLst/>
              <a:gdLst>
                <a:gd name="T0" fmla="*/ 49 w 49"/>
                <a:gd name="T1" fmla="*/ 2 h 4"/>
                <a:gd name="T2" fmla="*/ 47 w 49"/>
                <a:gd name="T3" fmla="*/ 0 h 4"/>
                <a:gd name="T4" fmla="*/ 2 w 49"/>
                <a:gd name="T5" fmla="*/ 0 h 4"/>
                <a:gd name="T6" fmla="*/ 0 w 49"/>
                <a:gd name="T7" fmla="*/ 2 h 4"/>
                <a:gd name="T8" fmla="*/ 2 w 49"/>
                <a:gd name="T9" fmla="*/ 4 h 4"/>
                <a:gd name="T10" fmla="*/ 47 w 49"/>
                <a:gd name="T11" fmla="*/ 4 h 4"/>
                <a:gd name="T12" fmla="*/ 49 w 49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9" y="2"/>
                  </a:moveTo>
                  <a:cubicBezTo>
                    <a:pt x="49" y="1"/>
                    <a:pt x="48" y="0"/>
                    <a:pt x="4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8" y="4"/>
                    <a:pt x="49" y="4"/>
                    <a:pt x="4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"/>
            <p:cNvSpPr/>
            <p:nvPr/>
          </p:nvSpPr>
          <p:spPr bwMode="auto">
            <a:xfrm>
              <a:off x="2195513" y="3268663"/>
              <a:ext cx="73025" cy="15875"/>
            </a:xfrm>
            <a:custGeom>
              <a:avLst/>
              <a:gdLst>
                <a:gd name="T0" fmla="*/ 2 w 17"/>
                <a:gd name="T1" fmla="*/ 0 h 4"/>
                <a:gd name="T2" fmla="*/ 0 w 17"/>
                <a:gd name="T3" fmla="*/ 2 h 4"/>
                <a:gd name="T4" fmla="*/ 2 w 17"/>
                <a:gd name="T5" fmla="*/ 4 h 4"/>
                <a:gd name="T6" fmla="*/ 15 w 17"/>
                <a:gd name="T7" fmla="*/ 4 h 4"/>
                <a:gd name="T8" fmla="*/ 17 w 17"/>
                <a:gd name="T9" fmla="*/ 2 h 4"/>
                <a:gd name="T10" fmla="*/ 15 w 17"/>
                <a:gd name="T11" fmla="*/ 0 h 4"/>
                <a:gd name="T12" fmla="*/ 2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7" y="4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2474913" y="3230563"/>
              <a:ext cx="106363" cy="114300"/>
            </a:xfrm>
            <a:custGeom>
              <a:avLst/>
              <a:gdLst>
                <a:gd name="T0" fmla="*/ 23 w 25"/>
                <a:gd name="T1" fmla="*/ 11 h 27"/>
                <a:gd name="T2" fmla="*/ 15 w 25"/>
                <a:gd name="T3" fmla="*/ 11 h 27"/>
                <a:gd name="T4" fmla="*/ 15 w 25"/>
                <a:gd name="T5" fmla="*/ 2 h 27"/>
                <a:gd name="T6" fmla="*/ 13 w 25"/>
                <a:gd name="T7" fmla="*/ 0 h 27"/>
                <a:gd name="T8" fmla="*/ 11 w 25"/>
                <a:gd name="T9" fmla="*/ 2 h 27"/>
                <a:gd name="T10" fmla="*/ 11 w 25"/>
                <a:gd name="T11" fmla="*/ 11 h 27"/>
                <a:gd name="T12" fmla="*/ 2 w 25"/>
                <a:gd name="T13" fmla="*/ 11 h 27"/>
                <a:gd name="T14" fmla="*/ 0 w 25"/>
                <a:gd name="T15" fmla="*/ 13 h 27"/>
                <a:gd name="T16" fmla="*/ 2 w 25"/>
                <a:gd name="T17" fmla="*/ 15 h 27"/>
                <a:gd name="T18" fmla="*/ 11 w 25"/>
                <a:gd name="T19" fmla="*/ 15 h 27"/>
                <a:gd name="T20" fmla="*/ 11 w 25"/>
                <a:gd name="T21" fmla="*/ 25 h 27"/>
                <a:gd name="T22" fmla="*/ 13 w 25"/>
                <a:gd name="T23" fmla="*/ 27 h 27"/>
                <a:gd name="T24" fmla="*/ 15 w 25"/>
                <a:gd name="T25" fmla="*/ 25 h 27"/>
                <a:gd name="T26" fmla="*/ 15 w 25"/>
                <a:gd name="T27" fmla="*/ 15 h 27"/>
                <a:gd name="T28" fmla="*/ 23 w 25"/>
                <a:gd name="T29" fmla="*/ 15 h 27"/>
                <a:gd name="T30" fmla="*/ 25 w 25"/>
                <a:gd name="T31" fmla="*/ 13 h 27"/>
                <a:gd name="T32" fmla="*/ 23 w 25"/>
                <a:gd name="T33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23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2" y="27"/>
                    <a:pt x="13" y="27"/>
                  </a:cubicBezTo>
                  <a:cubicBezTo>
                    <a:pt x="14" y="27"/>
                    <a:pt x="15" y="26"/>
                    <a:pt x="15" y="2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4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902536" y="1741488"/>
            <a:ext cx="631825" cy="596900"/>
            <a:chOff x="6375400" y="1741488"/>
            <a:chExt cx="631825" cy="596900"/>
          </a:xfrm>
          <a:solidFill>
            <a:schemeClr val="accent3"/>
          </a:solidFill>
        </p:grpSpPr>
        <p:sp>
          <p:nvSpPr>
            <p:cNvPr id="40" name="Freeform 61"/>
            <p:cNvSpPr>
              <a:spLocks noEditPoints="1"/>
            </p:cNvSpPr>
            <p:nvPr/>
          </p:nvSpPr>
          <p:spPr bwMode="auto">
            <a:xfrm>
              <a:off x="6375400" y="1779588"/>
              <a:ext cx="631825" cy="406400"/>
            </a:xfrm>
            <a:custGeom>
              <a:avLst/>
              <a:gdLst>
                <a:gd name="T0" fmla="*/ 147 w 149"/>
                <a:gd name="T1" fmla="*/ 0 h 96"/>
                <a:gd name="T2" fmla="*/ 2 w 149"/>
                <a:gd name="T3" fmla="*/ 0 h 96"/>
                <a:gd name="T4" fmla="*/ 0 w 149"/>
                <a:gd name="T5" fmla="*/ 2 h 96"/>
                <a:gd name="T6" fmla="*/ 0 w 149"/>
                <a:gd name="T7" fmla="*/ 94 h 96"/>
                <a:gd name="T8" fmla="*/ 2 w 149"/>
                <a:gd name="T9" fmla="*/ 96 h 96"/>
                <a:gd name="T10" fmla="*/ 147 w 149"/>
                <a:gd name="T11" fmla="*/ 96 h 96"/>
                <a:gd name="T12" fmla="*/ 149 w 149"/>
                <a:gd name="T13" fmla="*/ 94 h 96"/>
                <a:gd name="T14" fmla="*/ 149 w 149"/>
                <a:gd name="T15" fmla="*/ 2 h 96"/>
                <a:gd name="T16" fmla="*/ 147 w 149"/>
                <a:gd name="T17" fmla="*/ 0 h 96"/>
                <a:gd name="T18" fmla="*/ 145 w 149"/>
                <a:gd name="T19" fmla="*/ 92 h 96"/>
                <a:gd name="T20" fmla="*/ 4 w 149"/>
                <a:gd name="T21" fmla="*/ 92 h 96"/>
                <a:gd name="T22" fmla="*/ 4 w 149"/>
                <a:gd name="T23" fmla="*/ 4 h 96"/>
                <a:gd name="T24" fmla="*/ 145 w 149"/>
                <a:gd name="T25" fmla="*/ 4 h 96"/>
                <a:gd name="T26" fmla="*/ 145 w 149"/>
                <a:gd name="T2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96">
                  <a:moveTo>
                    <a:pt x="14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147" y="96"/>
                    <a:pt x="147" y="96"/>
                    <a:pt x="147" y="96"/>
                  </a:cubicBezTo>
                  <a:cubicBezTo>
                    <a:pt x="148" y="96"/>
                    <a:pt x="149" y="95"/>
                    <a:pt x="149" y="94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49" y="1"/>
                    <a:pt x="148" y="0"/>
                    <a:pt x="147" y="0"/>
                  </a:cubicBezTo>
                  <a:close/>
                  <a:moveTo>
                    <a:pt x="145" y="92"/>
                  </a:moveTo>
                  <a:cubicBezTo>
                    <a:pt x="4" y="92"/>
                    <a:pt x="4" y="92"/>
                    <a:pt x="4" y="9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45" y="4"/>
                    <a:pt x="145" y="4"/>
                    <a:pt x="145" y="4"/>
                  </a:cubicBezTo>
                  <a:lnTo>
                    <a:pt x="14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2"/>
            <p:cNvSpPr/>
            <p:nvPr/>
          </p:nvSpPr>
          <p:spPr bwMode="auto">
            <a:xfrm>
              <a:off x="6604000" y="2198688"/>
              <a:ext cx="174625" cy="139700"/>
            </a:xfrm>
            <a:custGeom>
              <a:avLst/>
              <a:gdLst>
                <a:gd name="T0" fmla="*/ 41 w 41"/>
                <a:gd name="T1" fmla="*/ 2 h 33"/>
                <a:gd name="T2" fmla="*/ 39 w 41"/>
                <a:gd name="T3" fmla="*/ 0 h 33"/>
                <a:gd name="T4" fmla="*/ 3 w 41"/>
                <a:gd name="T5" fmla="*/ 0 h 33"/>
                <a:gd name="T6" fmla="*/ 1 w 41"/>
                <a:gd name="T7" fmla="*/ 2 h 33"/>
                <a:gd name="T8" fmla="*/ 3 w 41"/>
                <a:gd name="T9" fmla="*/ 4 h 33"/>
                <a:gd name="T10" fmla="*/ 17 w 41"/>
                <a:gd name="T11" fmla="*/ 4 h 33"/>
                <a:gd name="T12" fmla="*/ 1 w 41"/>
                <a:gd name="T13" fmla="*/ 30 h 33"/>
                <a:gd name="T14" fmla="*/ 2 w 41"/>
                <a:gd name="T15" fmla="*/ 33 h 33"/>
                <a:gd name="T16" fmla="*/ 4 w 41"/>
                <a:gd name="T17" fmla="*/ 32 h 33"/>
                <a:gd name="T18" fmla="*/ 21 w 41"/>
                <a:gd name="T19" fmla="*/ 5 h 33"/>
                <a:gd name="T20" fmla="*/ 37 w 41"/>
                <a:gd name="T21" fmla="*/ 32 h 33"/>
                <a:gd name="T22" fmla="*/ 39 w 41"/>
                <a:gd name="T23" fmla="*/ 33 h 33"/>
                <a:gd name="T24" fmla="*/ 40 w 41"/>
                <a:gd name="T25" fmla="*/ 33 h 33"/>
                <a:gd name="T26" fmla="*/ 41 w 41"/>
                <a:gd name="T27" fmla="*/ 30 h 33"/>
                <a:gd name="T28" fmla="*/ 24 w 41"/>
                <a:gd name="T29" fmla="*/ 4 h 33"/>
                <a:gd name="T30" fmla="*/ 39 w 41"/>
                <a:gd name="T31" fmla="*/ 4 h 33"/>
                <a:gd name="T32" fmla="*/ 41 w 41"/>
                <a:gd name="T3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33">
                  <a:moveTo>
                    <a:pt x="41" y="2"/>
                  </a:moveTo>
                  <a:cubicBezTo>
                    <a:pt x="41" y="1"/>
                    <a:pt x="40" y="0"/>
                    <a:pt x="3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1" y="32"/>
                    <a:pt x="2" y="33"/>
                  </a:cubicBezTo>
                  <a:cubicBezTo>
                    <a:pt x="3" y="33"/>
                    <a:pt x="4" y="33"/>
                    <a:pt x="4" y="32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3"/>
                    <a:pt x="39" y="33"/>
                  </a:cubicBezTo>
                  <a:cubicBezTo>
                    <a:pt x="39" y="33"/>
                    <a:pt x="40" y="33"/>
                    <a:pt x="40" y="33"/>
                  </a:cubicBezTo>
                  <a:cubicBezTo>
                    <a:pt x="41" y="32"/>
                    <a:pt x="41" y="31"/>
                    <a:pt x="41" y="3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1" y="3"/>
                    <a:pt x="4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63"/>
            <p:cNvSpPr/>
            <p:nvPr/>
          </p:nvSpPr>
          <p:spPr bwMode="auto">
            <a:xfrm>
              <a:off x="6608763" y="1741488"/>
              <a:ext cx="169863" cy="15875"/>
            </a:xfrm>
            <a:custGeom>
              <a:avLst/>
              <a:gdLst>
                <a:gd name="T0" fmla="*/ 2 w 40"/>
                <a:gd name="T1" fmla="*/ 4 h 4"/>
                <a:gd name="T2" fmla="*/ 38 w 40"/>
                <a:gd name="T3" fmla="*/ 4 h 4"/>
                <a:gd name="T4" fmla="*/ 40 w 40"/>
                <a:gd name="T5" fmla="*/ 2 h 4"/>
                <a:gd name="T6" fmla="*/ 38 w 40"/>
                <a:gd name="T7" fmla="*/ 0 h 4"/>
                <a:gd name="T8" fmla="*/ 2 w 40"/>
                <a:gd name="T9" fmla="*/ 0 h 4"/>
                <a:gd name="T10" fmla="*/ 0 w 40"/>
                <a:gd name="T11" fmla="*/ 2 h 4"/>
                <a:gd name="T12" fmla="*/ 2 w 4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">
                  <a:moveTo>
                    <a:pt x="2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40" y="3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4"/>
            <p:cNvSpPr/>
            <p:nvPr/>
          </p:nvSpPr>
          <p:spPr bwMode="auto">
            <a:xfrm>
              <a:off x="6451600" y="1881188"/>
              <a:ext cx="458788" cy="203200"/>
            </a:xfrm>
            <a:custGeom>
              <a:avLst/>
              <a:gdLst>
                <a:gd name="T0" fmla="*/ 2 w 108"/>
                <a:gd name="T1" fmla="*/ 48 h 48"/>
                <a:gd name="T2" fmla="*/ 4 w 108"/>
                <a:gd name="T3" fmla="*/ 48 h 48"/>
                <a:gd name="T4" fmla="*/ 46 w 108"/>
                <a:gd name="T5" fmla="*/ 4 h 48"/>
                <a:gd name="T6" fmla="*/ 75 w 108"/>
                <a:gd name="T7" fmla="*/ 33 h 48"/>
                <a:gd name="T8" fmla="*/ 76 w 108"/>
                <a:gd name="T9" fmla="*/ 33 h 48"/>
                <a:gd name="T10" fmla="*/ 76 w 108"/>
                <a:gd name="T11" fmla="*/ 33 h 48"/>
                <a:gd name="T12" fmla="*/ 77 w 108"/>
                <a:gd name="T13" fmla="*/ 33 h 48"/>
                <a:gd name="T14" fmla="*/ 104 w 108"/>
                <a:gd name="T15" fmla="*/ 6 h 48"/>
                <a:gd name="T16" fmla="*/ 104 w 108"/>
                <a:gd name="T17" fmla="*/ 9 h 48"/>
                <a:gd name="T18" fmla="*/ 106 w 108"/>
                <a:gd name="T19" fmla="*/ 11 h 48"/>
                <a:gd name="T20" fmla="*/ 108 w 108"/>
                <a:gd name="T21" fmla="*/ 9 h 48"/>
                <a:gd name="T22" fmla="*/ 108 w 108"/>
                <a:gd name="T23" fmla="*/ 2 h 48"/>
                <a:gd name="T24" fmla="*/ 108 w 108"/>
                <a:gd name="T25" fmla="*/ 2 h 48"/>
                <a:gd name="T26" fmla="*/ 107 w 108"/>
                <a:gd name="T27" fmla="*/ 1 h 48"/>
                <a:gd name="T28" fmla="*/ 107 w 108"/>
                <a:gd name="T29" fmla="*/ 0 h 48"/>
                <a:gd name="T30" fmla="*/ 107 w 108"/>
                <a:gd name="T31" fmla="*/ 0 h 48"/>
                <a:gd name="T32" fmla="*/ 107 w 108"/>
                <a:gd name="T33" fmla="*/ 0 h 48"/>
                <a:gd name="T34" fmla="*/ 106 w 108"/>
                <a:gd name="T35" fmla="*/ 0 h 48"/>
                <a:gd name="T36" fmla="*/ 106 w 108"/>
                <a:gd name="T37" fmla="*/ 0 h 48"/>
                <a:gd name="T38" fmla="*/ 106 w 108"/>
                <a:gd name="T39" fmla="*/ 0 h 48"/>
                <a:gd name="T40" fmla="*/ 97 w 108"/>
                <a:gd name="T41" fmla="*/ 0 h 48"/>
                <a:gd name="T42" fmla="*/ 95 w 108"/>
                <a:gd name="T43" fmla="*/ 2 h 48"/>
                <a:gd name="T44" fmla="*/ 97 w 108"/>
                <a:gd name="T45" fmla="*/ 4 h 48"/>
                <a:gd name="T46" fmla="*/ 101 w 108"/>
                <a:gd name="T47" fmla="*/ 4 h 48"/>
                <a:gd name="T48" fmla="*/ 76 w 108"/>
                <a:gd name="T49" fmla="*/ 29 h 48"/>
                <a:gd name="T50" fmla="*/ 48 w 108"/>
                <a:gd name="T51" fmla="*/ 0 h 48"/>
                <a:gd name="T52" fmla="*/ 46 w 108"/>
                <a:gd name="T53" fmla="*/ 0 h 48"/>
                <a:gd name="T54" fmla="*/ 46 w 108"/>
                <a:gd name="T55" fmla="*/ 0 h 48"/>
                <a:gd name="T56" fmla="*/ 45 w 108"/>
                <a:gd name="T57" fmla="*/ 0 h 48"/>
                <a:gd name="T58" fmla="*/ 1 w 108"/>
                <a:gd name="T59" fmla="*/ 45 h 48"/>
                <a:gd name="T60" fmla="*/ 1 w 108"/>
                <a:gd name="T61" fmla="*/ 48 h 48"/>
                <a:gd name="T62" fmla="*/ 2 w 108"/>
                <a:gd name="T6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48">
                  <a:moveTo>
                    <a:pt x="2" y="48"/>
                  </a:moveTo>
                  <a:cubicBezTo>
                    <a:pt x="3" y="48"/>
                    <a:pt x="3" y="48"/>
                    <a:pt x="4" y="4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7" y="33"/>
                    <a:pt x="77" y="33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0"/>
                    <a:pt x="104" y="11"/>
                    <a:pt x="106" y="11"/>
                  </a:cubicBezTo>
                  <a:cubicBezTo>
                    <a:pt x="107" y="11"/>
                    <a:pt x="108" y="10"/>
                    <a:pt x="108" y="9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8" y="1"/>
                    <a:pt x="107" y="1"/>
                    <a:pt x="107" y="1"/>
                  </a:cubicBezTo>
                  <a:cubicBezTo>
                    <a:pt x="107" y="1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6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6" y="0"/>
                    <a:pt x="95" y="1"/>
                    <a:pt x="95" y="2"/>
                  </a:cubicBezTo>
                  <a:cubicBezTo>
                    <a:pt x="95" y="3"/>
                    <a:pt x="96" y="4"/>
                    <a:pt x="97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6"/>
                    <a:pt x="0" y="47"/>
                    <a:pt x="1" y="48"/>
                  </a:cubicBezTo>
                  <a:cubicBezTo>
                    <a:pt x="1" y="48"/>
                    <a:pt x="2" y="48"/>
                    <a:pt x="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639065" y="2297085"/>
            <a:ext cx="839788" cy="608013"/>
            <a:chOff x="4086225" y="2312988"/>
            <a:chExt cx="839788" cy="608013"/>
          </a:xfrm>
          <a:solidFill>
            <a:schemeClr val="accent2"/>
          </a:solidFill>
        </p:grpSpPr>
        <p:sp>
          <p:nvSpPr>
            <p:cNvPr id="53" name="Freeform 72"/>
            <p:cNvSpPr>
              <a:spLocks noEditPoints="1"/>
            </p:cNvSpPr>
            <p:nvPr/>
          </p:nvSpPr>
          <p:spPr bwMode="auto">
            <a:xfrm>
              <a:off x="4086225" y="2312988"/>
              <a:ext cx="606425" cy="608013"/>
            </a:xfrm>
            <a:custGeom>
              <a:avLst/>
              <a:gdLst>
                <a:gd name="T0" fmla="*/ 129 w 143"/>
                <a:gd name="T1" fmla="*/ 56 h 143"/>
                <a:gd name="T2" fmla="*/ 130 w 143"/>
                <a:gd name="T3" fmla="*/ 14 h 143"/>
                <a:gd name="T4" fmla="*/ 89 w 143"/>
                <a:gd name="T5" fmla="*/ 14 h 143"/>
                <a:gd name="T6" fmla="*/ 75 w 143"/>
                <a:gd name="T7" fmla="*/ 3 h 143"/>
                <a:gd name="T8" fmla="*/ 52 w 143"/>
                <a:gd name="T9" fmla="*/ 15 h 143"/>
                <a:gd name="T10" fmla="*/ 52 w 143"/>
                <a:gd name="T11" fmla="*/ 18 h 143"/>
                <a:gd name="T12" fmla="*/ 52 w 143"/>
                <a:gd name="T13" fmla="*/ 53 h 143"/>
                <a:gd name="T14" fmla="*/ 17 w 143"/>
                <a:gd name="T15" fmla="*/ 53 h 143"/>
                <a:gd name="T16" fmla="*/ 2 w 143"/>
                <a:gd name="T17" fmla="*/ 65 h 143"/>
                <a:gd name="T18" fmla="*/ 2 w 143"/>
                <a:gd name="T19" fmla="*/ 76 h 143"/>
                <a:gd name="T20" fmla="*/ 73 w 143"/>
                <a:gd name="T21" fmla="*/ 143 h 143"/>
                <a:gd name="T22" fmla="*/ 92 w 143"/>
                <a:gd name="T23" fmla="*/ 127 h 143"/>
                <a:gd name="T24" fmla="*/ 130 w 143"/>
                <a:gd name="T25" fmla="*/ 126 h 143"/>
                <a:gd name="T26" fmla="*/ 130 w 143"/>
                <a:gd name="T27" fmla="*/ 88 h 143"/>
                <a:gd name="T28" fmla="*/ 140 w 143"/>
                <a:gd name="T29" fmla="*/ 68 h 143"/>
                <a:gd name="T30" fmla="*/ 126 w 143"/>
                <a:gd name="T31" fmla="*/ 87 h 143"/>
                <a:gd name="T32" fmla="*/ 126 w 143"/>
                <a:gd name="T33" fmla="*/ 90 h 143"/>
                <a:gd name="T34" fmla="*/ 134 w 143"/>
                <a:gd name="T35" fmla="*/ 107 h 143"/>
                <a:gd name="T36" fmla="*/ 111 w 143"/>
                <a:gd name="T37" fmla="*/ 130 h 143"/>
                <a:gd name="T38" fmla="*/ 94 w 143"/>
                <a:gd name="T39" fmla="*/ 123 h 143"/>
                <a:gd name="T40" fmla="*/ 92 w 143"/>
                <a:gd name="T41" fmla="*/ 122 h 143"/>
                <a:gd name="T42" fmla="*/ 75 w 143"/>
                <a:gd name="T43" fmla="*/ 138 h 143"/>
                <a:gd name="T44" fmla="*/ 5 w 143"/>
                <a:gd name="T45" fmla="*/ 73 h 143"/>
                <a:gd name="T46" fmla="*/ 5 w 143"/>
                <a:gd name="T47" fmla="*/ 68 h 143"/>
                <a:gd name="T48" fmla="*/ 35 w 143"/>
                <a:gd name="T49" fmla="*/ 64 h 143"/>
                <a:gd name="T50" fmla="*/ 64 w 143"/>
                <a:gd name="T51" fmla="*/ 35 h 143"/>
                <a:gd name="T52" fmla="*/ 67 w 143"/>
                <a:gd name="T53" fmla="*/ 5 h 143"/>
                <a:gd name="T54" fmla="*/ 87 w 143"/>
                <a:gd name="T55" fmla="*/ 20 h 143"/>
                <a:gd name="T56" fmla="*/ 90 w 143"/>
                <a:gd name="T57" fmla="*/ 20 h 143"/>
                <a:gd name="T58" fmla="*/ 109 w 143"/>
                <a:gd name="T59" fmla="*/ 10 h 143"/>
                <a:gd name="T60" fmla="*/ 127 w 143"/>
                <a:gd name="T61" fmla="*/ 52 h 143"/>
                <a:gd name="T62" fmla="*/ 124 w 143"/>
                <a:gd name="T63" fmla="*/ 56 h 143"/>
                <a:gd name="T64" fmla="*/ 138 w 143"/>
                <a:gd name="T65" fmla="*/ 7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3" h="143">
                  <a:moveTo>
                    <a:pt x="140" y="68"/>
                  </a:moveTo>
                  <a:cubicBezTo>
                    <a:pt x="129" y="56"/>
                    <a:pt x="129" y="56"/>
                    <a:pt x="129" y="56"/>
                  </a:cubicBezTo>
                  <a:cubicBezTo>
                    <a:pt x="129" y="56"/>
                    <a:pt x="129" y="55"/>
                    <a:pt x="130" y="55"/>
                  </a:cubicBezTo>
                  <a:cubicBezTo>
                    <a:pt x="141" y="44"/>
                    <a:pt x="141" y="26"/>
                    <a:pt x="130" y="14"/>
                  </a:cubicBezTo>
                  <a:cubicBezTo>
                    <a:pt x="124" y="9"/>
                    <a:pt x="117" y="6"/>
                    <a:pt x="109" y="6"/>
                  </a:cubicBezTo>
                  <a:cubicBezTo>
                    <a:pt x="102" y="6"/>
                    <a:pt x="94" y="9"/>
                    <a:pt x="89" y="14"/>
                  </a:cubicBezTo>
                  <a:cubicBezTo>
                    <a:pt x="89" y="15"/>
                    <a:pt x="88" y="15"/>
                    <a:pt x="88" y="15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3" y="0"/>
                    <a:pt x="68" y="0"/>
                    <a:pt x="65" y="3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6"/>
                    <a:pt x="52" y="16"/>
                  </a:cubicBezTo>
                  <a:cubicBezTo>
                    <a:pt x="52" y="17"/>
                    <a:pt x="52" y="17"/>
                    <a:pt x="52" y="18"/>
                  </a:cubicBezTo>
                  <a:cubicBezTo>
                    <a:pt x="57" y="22"/>
                    <a:pt x="60" y="29"/>
                    <a:pt x="60" y="35"/>
                  </a:cubicBezTo>
                  <a:cubicBezTo>
                    <a:pt x="60" y="42"/>
                    <a:pt x="57" y="48"/>
                    <a:pt x="52" y="53"/>
                  </a:cubicBezTo>
                  <a:cubicBezTo>
                    <a:pt x="48" y="57"/>
                    <a:pt x="42" y="60"/>
                    <a:pt x="35" y="60"/>
                  </a:cubicBezTo>
                  <a:cubicBezTo>
                    <a:pt x="28" y="60"/>
                    <a:pt x="22" y="57"/>
                    <a:pt x="17" y="53"/>
                  </a:cubicBezTo>
                  <a:cubicBezTo>
                    <a:pt x="17" y="52"/>
                    <a:pt x="15" y="52"/>
                    <a:pt x="15" y="53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6"/>
                    <a:pt x="0" y="68"/>
                    <a:pt x="0" y="70"/>
                  </a:cubicBezTo>
                  <a:cubicBezTo>
                    <a:pt x="0" y="72"/>
                    <a:pt x="1" y="74"/>
                    <a:pt x="2" y="76"/>
                  </a:cubicBezTo>
                  <a:cubicBezTo>
                    <a:pt x="67" y="141"/>
                    <a:pt x="67" y="141"/>
                    <a:pt x="67" y="141"/>
                  </a:cubicBezTo>
                  <a:cubicBezTo>
                    <a:pt x="69" y="142"/>
                    <a:pt x="71" y="143"/>
                    <a:pt x="73" y="143"/>
                  </a:cubicBezTo>
                  <a:cubicBezTo>
                    <a:pt x="75" y="143"/>
                    <a:pt x="77" y="142"/>
                    <a:pt x="78" y="141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7" y="131"/>
                    <a:pt x="104" y="134"/>
                    <a:pt x="111" y="134"/>
                  </a:cubicBezTo>
                  <a:cubicBezTo>
                    <a:pt x="118" y="134"/>
                    <a:pt x="125" y="131"/>
                    <a:pt x="130" y="126"/>
                  </a:cubicBezTo>
                  <a:cubicBezTo>
                    <a:pt x="135" y="121"/>
                    <a:pt x="138" y="114"/>
                    <a:pt x="138" y="107"/>
                  </a:cubicBezTo>
                  <a:cubicBezTo>
                    <a:pt x="138" y="100"/>
                    <a:pt x="135" y="93"/>
                    <a:pt x="130" y="8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3" y="75"/>
                    <a:pt x="143" y="71"/>
                    <a:pt x="140" y="68"/>
                  </a:cubicBezTo>
                  <a:close/>
                  <a:moveTo>
                    <a:pt x="138" y="76"/>
                  </a:move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8"/>
                    <a:pt x="126" y="88"/>
                  </a:cubicBezTo>
                  <a:cubicBezTo>
                    <a:pt x="126" y="89"/>
                    <a:pt x="126" y="89"/>
                    <a:pt x="126" y="90"/>
                  </a:cubicBezTo>
                  <a:cubicBezTo>
                    <a:pt x="127" y="91"/>
                    <a:pt x="127" y="91"/>
                    <a:pt x="127" y="91"/>
                  </a:cubicBezTo>
                  <a:cubicBezTo>
                    <a:pt x="131" y="95"/>
                    <a:pt x="134" y="101"/>
                    <a:pt x="134" y="107"/>
                  </a:cubicBezTo>
                  <a:cubicBezTo>
                    <a:pt x="134" y="113"/>
                    <a:pt x="131" y="119"/>
                    <a:pt x="127" y="123"/>
                  </a:cubicBezTo>
                  <a:cubicBezTo>
                    <a:pt x="123" y="128"/>
                    <a:pt x="117" y="130"/>
                    <a:pt x="111" y="130"/>
                  </a:cubicBezTo>
                  <a:cubicBezTo>
                    <a:pt x="105" y="130"/>
                    <a:pt x="99" y="128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3" y="122"/>
                    <a:pt x="93" y="122"/>
                    <a:pt x="92" y="122"/>
                  </a:cubicBezTo>
                  <a:cubicBezTo>
                    <a:pt x="92" y="122"/>
                    <a:pt x="91" y="122"/>
                    <a:pt x="91" y="122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4" y="139"/>
                    <a:pt x="71" y="139"/>
                    <a:pt x="70" y="138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2"/>
                    <a:pt x="4" y="71"/>
                    <a:pt x="4" y="70"/>
                  </a:cubicBezTo>
                  <a:cubicBezTo>
                    <a:pt x="4" y="69"/>
                    <a:pt x="4" y="68"/>
                    <a:pt x="5" y="6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21" y="61"/>
                    <a:pt x="28" y="64"/>
                    <a:pt x="35" y="64"/>
                  </a:cubicBezTo>
                  <a:cubicBezTo>
                    <a:pt x="43" y="64"/>
                    <a:pt x="50" y="61"/>
                    <a:pt x="55" y="56"/>
                  </a:cubicBezTo>
                  <a:cubicBezTo>
                    <a:pt x="61" y="50"/>
                    <a:pt x="64" y="43"/>
                    <a:pt x="64" y="35"/>
                  </a:cubicBezTo>
                  <a:cubicBezTo>
                    <a:pt x="64" y="28"/>
                    <a:pt x="61" y="21"/>
                    <a:pt x="57" y="16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9" y="4"/>
                    <a:pt x="71" y="4"/>
                    <a:pt x="73" y="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8" y="20"/>
                    <a:pt x="88" y="20"/>
                  </a:cubicBezTo>
                  <a:cubicBezTo>
                    <a:pt x="89" y="20"/>
                    <a:pt x="90" y="20"/>
                    <a:pt x="90" y="20"/>
                  </a:cubicBezTo>
                  <a:cubicBezTo>
                    <a:pt x="90" y="19"/>
                    <a:pt x="91" y="18"/>
                    <a:pt x="92" y="17"/>
                  </a:cubicBezTo>
                  <a:cubicBezTo>
                    <a:pt x="97" y="13"/>
                    <a:pt x="103" y="10"/>
                    <a:pt x="109" y="10"/>
                  </a:cubicBezTo>
                  <a:cubicBezTo>
                    <a:pt x="116" y="10"/>
                    <a:pt x="122" y="13"/>
                    <a:pt x="127" y="17"/>
                  </a:cubicBezTo>
                  <a:cubicBezTo>
                    <a:pt x="137" y="27"/>
                    <a:pt x="137" y="43"/>
                    <a:pt x="127" y="52"/>
                  </a:cubicBezTo>
                  <a:cubicBezTo>
                    <a:pt x="126" y="53"/>
                    <a:pt x="125" y="54"/>
                    <a:pt x="125" y="54"/>
                  </a:cubicBezTo>
                  <a:cubicBezTo>
                    <a:pt x="124" y="55"/>
                    <a:pt x="124" y="55"/>
                    <a:pt x="124" y="56"/>
                  </a:cubicBezTo>
                  <a:cubicBezTo>
                    <a:pt x="124" y="56"/>
                    <a:pt x="124" y="57"/>
                    <a:pt x="124" y="57"/>
                  </a:cubicBezTo>
                  <a:cubicBezTo>
                    <a:pt x="138" y="70"/>
                    <a:pt x="138" y="70"/>
                    <a:pt x="138" y="70"/>
                  </a:cubicBezTo>
                  <a:cubicBezTo>
                    <a:pt x="139" y="72"/>
                    <a:pt x="139" y="74"/>
                    <a:pt x="13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73"/>
            <p:cNvSpPr/>
            <p:nvPr/>
          </p:nvSpPr>
          <p:spPr bwMode="auto">
            <a:xfrm>
              <a:off x="4403725" y="2635250"/>
              <a:ext cx="390525" cy="17463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74"/>
            <p:cNvSpPr/>
            <p:nvPr/>
          </p:nvSpPr>
          <p:spPr bwMode="auto">
            <a:xfrm>
              <a:off x="4557713" y="2725738"/>
              <a:ext cx="368300" cy="15875"/>
            </a:xfrm>
            <a:custGeom>
              <a:avLst/>
              <a:gdLst>
                <a:gd name="T0" fmla="*/ 85 w 87"/>
                <a:gd name="T1" fmla="*/ 4 h 4"/>
                <a:gd name="T2" fmla="*/ 2 w 87"/>
                <a:gd name="T3" fmla="*/ 4 h 4"/>
                <a:gd name="T4" fmla="*/ 0 w 87"/>
                <a:gd name="T5" fmla="*/ 2 h 4"/>
                <a:gd name="T6" fmla="*/ 2 w 87"/>
                <a:gd name="T7" fmla="*/ 0 h 4"/>
                <a:gd name="T8" fmla="*/ 85 w 87"/>
                <a:gd name="T9" fmla="*/ 0 h 4"/>
                <a:gd name="T10" fmla="*/ 87 w 87"/>
                <a:gd name="T11" fmla="*/ 2 h 4"/>
                <a:gd name="T12" fmla="*/ 85 w 8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4">
                  <a:moveTo>
                    <a:pt x="8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7" y="1"/>
                    <a:pt x="87" y="2"/>
                  </a:cubicBezTo>
                  <a:cubicBezTo>
                    <a:pt x="87" y="3"/>
                    <a:pt x="86" y="4"/>
                    <a:pt x="8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981892" y="5710222"/>
            <a:ext cx="135128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200"/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mpact" panose="020B0806030902050204"/>
              </a:rPr>
              <a:t>Target 1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4393078" y="5710222"/>
            <a:ext cx="135128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200"/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mpact" panose="020B0806030902050204"/>
              </a:rPr>
              <a:t>Target 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592932" y="5710222"/>
            <a:ext cx="135128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200"/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mpact" panose="020B0806030902050204"/>
              </a:rPr>
              <a:t>Target 3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589088" y="3856673"/>
            <a:ext cx="225583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>
                <a:latin typeface="微软雅黑 Light" panose="020B0502040204020203" charset="-122"/>
                <a:ea typeface="微软雅黑 Light" panose="020B0502040204020203" charset="-122"/>
              </a:rPr>
              <a:t>了解</a:t>
            </a:r>
            <a:r>
              <a:rPr sz="1600" dirty="0">
                <a:latin typeface="微软雅黑 Light" panose="020B0502040204020203" charset="-122"/>
                <a:ea typeface="微软雅黑 Light" panose="020B0502040204020203" charset="-122"/>
              </a:rPr>
              <a:t>从浏览到最终购买整个过程的</a:t>
            </a:r>
            <a:r>
              <a:rPr lang="zh-CN" sz="1600" dirty="0">
                <a:latin typeface="微软雅黑 Light" panose="020B0502040204020203" charset="-122"/>
                <a:ea typeface="微软雅黑 Light" panose="020B0502040204020203" charset="-122"/>
              </a:rPr>
              <a:t>用户</a:t>
            </a:r>
            <a:r>
              <a:rPr sz="1600" dirty="0">
                <a:latin typeface="微软雅黑 Light" panose="020B0502040204020203" charset="-122"/>
                <a:ea typeface="微软雅黑 Light" panose="020B0502040204020203" charset="-122"/>
              </a:rPr>
              <a:t>流失情况，确定夹点位置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650559" y="3411510"/>
            <a:ext cx="20104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200"/>
            <a:r>
              <a:rPr kumimoji="1" lang="zh-CN" altLang="en-US" sz="24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 panose="020B0806030902050204"/>
              </a:rPr>
              <a:t>流失情况分析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844924" y="3352801"/>
            <a:ext cx="235712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dirty="0">
                <a:latin typeface="微软雅黑 Light" panose="020B0502040204020203" charset="-122"/>
                <a:ea typeface="微软雅黑 Light" panose="020B0502040204020203" charset="-122"/>
              </a:rPr>
              <a:t>找出用户最活跃的日期以及活跃时间段，了解用户的行为时间模式。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975887" y="2952088"/>
            <a:ext cx="20104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200"/>
            <a:r>
              <a:rPr kumimoji="1" lang="zh-CN" altLang="en-US" sz="2400" b="1" dirty="0">
                <a:solidFill>
                  <a:schemeClr val="accent2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 panose="020B0806030902050204"/>
              </a:rPr>
              <a:t>行为时间模式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141085" y="2772201"/>
            <a:ext cx="225583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dirty="0">
                <a:latin typeface="宋体" panose="02010600030101010101" pitchFamily="2" charset="-122"/>
                <a:ea typeface="宋体" panose="02010600030101010101" pitchFamily="2" charset="-122"/>
              </a:rPr>
              <a:t>找出最具价值的核心付费用户群。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202045" y="2371488"/>
            <a:ext cx="20104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200"/>
            <a:r>
              <a:rPr kumimoji="1"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 panose="020B0806030902050204"/>
              </a:rPr>
              <a:t>核心用户群体</a:t>
            </a:r>
          </a:p>
        </p:txBody>
      </p:sp>
      <p:sp>
        <p:nvSpPr>
          <p:cNvPr id="68" name="矩形 67"/>
          <p:cNvSpPr/>
          <p:nvPr/>
        </p:nvSpPr>
        <p:spPr>
          <a:xfrm>
            <a:off x="613321" y="82768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zh-CN" sz="2400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期望实现的目标</a:t>
            </a:r>
            <a:endParaRPr lang="zh-CN" altLang="en-US" sz="2400" dirty="0">
              <a:solidFill>
                <a:srgbClr val="433D5B"/>
              </a:solidFill>
              <a:latin typeface="幼圆" panose="02010509060101010101" pitchFamily="49" charset="-122"/>
              <a:ea typeface="幼圆" panose="02010509060101010101" pitchFamily="49" charset="-122"/>
              <a:sym typeface="Lucida Grande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70" name="直接连接符 69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图形 7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0061916-E843-A302-A2AD-7AACD1347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76"/>
    </mc:Choice>
    <mc:Fallback>
      <p:transition spd="slow" advTm="3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35708" y="696681"/>
            <a:ext cx="4154910" cy="4847394"/>
            <a:chOff x="1293330" y="3067235"/>
            <a:chExt cx="1541673" cy="1798618"/>
          </a:xfrm>
        </p:grpSpPr>
        <p:pic>
          <p:nvPicPr>
            <p:cNvPr id="26" name="图形 25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3330" y="3067235"/>
              <a:ext cx="1541673" cy="1798618"/>
            </a:xfrm>
            <a:prstGeom prst="rect">
              <a:avLst/>
            </a:prstGeom>
          </p:spPr>
        </p:pic>
        <p:sp>
          <p:nvSpPr>
            <p:cNvPr id="28" name="椭圆 27"/>
            <p:cNvSpPr/>
            <p:nvPr/>
          </p:nvSpPr>
          <p:spPr>
            <a:xfrm>
              <a:off x="2241990" y="3105019"/>
              <a:ext cx="548019" cy="548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7091" y="4510217"/>
            <a:ext cx="1754909" cy="2347783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" y="0"/>
            <a:ext cx="1874982" cy="1543127"/>
          </a:xfrm>
          <a:prstGeom prst="rect">
            <a:avLst/>
          </a:prstGeom>
        </p:spPr>
      </p:pic>
      <p:sp>
        <p:nvSpPr>
          <p:cNvPr id="5" name="TextBox 59"/>
          <p:cNvSpPr txBox="1"/>
          <p:nvPr/>
        </p:nvSpPr>
        <p:spPr>
          <a:xfrm>
            <a:off x="5014984" y="2515055"/>
            <a:ext cx="6992289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8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8000" dirty="0"/>
              <a:t>行为分析思路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5162008" y="1897055"/>
            <a:ext cx="6658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000">
                <a:solidFill>
                  <a:srgbClr val="EBEDF0"/>
                </a:solidFill>
                <a:latin typeface="锐字工房洪荒之力黑简1.0" panose="02010600030101010101" pitchFamily="2" charset="-122"/>
                <a:ea typeface="锐字工房洪荒之力黑简1.0" panose="0201060003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rgbClr val="8CBB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Analysis ideas</a:t>
            </a:r>
          </a:p>
        </p:txBody>
      </p:sp>
      <p:sp>
        <p:nvSpPr>
          <p:cNvPr id="9" name="Rectangle 27"/>
          <p:cNvSpPr/>
          <p:nvPr/>
        </p:nvSpPr>
        <p:spPr>
          <a:xfrm>
            <a:off x="5619750" y="3996055"/>
            <a:ext cx="2336800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用户行为转化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357575" y="4098753"/>
            <a:ext cx="344864" cy="344864"/>
            <a:chOff x="5357575" y="4149151"/>
            <a:chExt cx="344864" cy="344864"/>
          </a:xfrm>
          <a:solidFill>
            <a:srgbClr val="8CBBFF"/>
          </a:solidFill>
          <a:effectLst/>
        </p:grpSpPr>
        <p:sp>
          <p:nvSpPr>
            <p:cNvPr id="11" name="椭圆 10"/>
            <p:cNvSpPr/>
            <p:nvPr/>
          </p:nvSpPr>
          <p:spPr>
            <a:xfrm>
              <a:off x="5428105" y="4219681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: 空心 11"/>
            <p:cNvSpPr/>
            <p:nvPr/>
          </p:nvSpPr>
          <p:spPr>
            <a:xfrm>
              <a:off x="5357575" y="4149151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Rectangle 27"/>
          <p:cNvSpPr/>
          <p:nvPr/>
        </p:nvSpPr>
        <p:spPr>
          <a:xfrm>
            <a:off x="5619750" y="4495800"/>
            <a:ext cx="2336800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用户活跃时间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357575" y="4598221"/>
            <a:ext cx="344864" cy="344864"/>
            <a:chOff x="5357575" y="4648619"/>
            <a:chExt cx="344864" cy="344864"/>
          </a:xfrm>
          <a:solidFill>
            <a:srgbClr val="8CBBFF"/>
          </a:solidFill>
          <a:effectLst/>
        </p:grpSpPr>
        <p:sp>
          <p:nvSpPr>
            <p:cNvPr id="16" name="椭圆 15"/>
            <p:cNvSpPr/>
            <p:nvPr/>
          </p:nvSpPr>
          <p:spPr>
            <a:xfrm>
              <a:off x="5428105" y="4719149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圆: 空心 16"/>
            <p:cNvSpPr/>
            <p:nvPr/>
          </p:nvSpPr>
          <p:spPr>
            <a:xfrm>
              <a:off x="5357575" y="4648619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Rectangle 27"/>
          <p:cNvSpPr/>
          <p:nvPr/>
        </p:nvSpPr>
        <p:spPr>
          <a:xfrm>
            <a:off x="5619750" y="5045710"/>
            <a:ext cx="2400935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用户价值分析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357575" y="5148489"/>
            <a:ext cx="344864" cy="344864"/>
            <a:chOff x="5357575" y="5198887"/>
            <a:chExt cx="344864" cy="344864"/>
          </a:xfrm>
          <a:solidFill>
            <a:srgbClr val="8CBBFF"/>
          </a:solidFill>
          <a:effectLst/>
        </p:grpSpPr>
        <p:sp>
          <p:nvSpPr>
            <p:cNvPr id="21" name="椭圆 20"/>
            <p:cNvSpPr/>
            <p:nvPr/>
          </p:nvSpPr>
          <p:spPr>
            <a:xfrm>
              <a:off x="5428105" y="5269417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圆: 空心 21"/>
            <p:cNvSpPr/>
            <p:nvPr/>
          </p:nvSpPr>
          <p:spPr>
            <a:xfrm>
              <a:off x="5357575" y="5198887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" name="图形 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4983" y="2075274"/>
            <a:ext cx="1840380" cy="2723763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D5D4417-66F7-EB05-C181-C2ECC8C00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1"/>
    </mc:Choice>
    <mc:Fallback>
      <p:transition spd="slow" advTm="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行为分析思路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055" y="842010"/>
            <a:ext cx="10791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针对数据集中的用户、商品、商品种类、用户行为、时间等信息，使用Python对数据进行切片分类汇总等多种数据分析手段，从不同角度挖掘蕴含的价值。本次通过以下两大方向探索淘宝用户行为：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1055" y="1487170"/>
            <a:ext cx="10774680" cy="487680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1981ECA-1AFC-021D-E01A-884B98A3E9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91"/>
    </mc:Choice>
    <mc:Fallback>
      <p:transition spd="slow" advTm="28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35708" y="696681"/>
            <a:ext cx="4154910" cy="4847394"/>
            <a:chOff x="1293330" y="3067235"/>
            <a:chExt cx="1541673" cy="1798618"/>
          </a:xfrm>
        </p:grpSpPr>
        <p:pic>
          <p:nvPicPr>
            <p:cNvPr id="26" name="图形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330" y="3067235"/>
              <a:ext cx="1541673" cy="1798618"/>
            </a:xfrm>
            <a:prstGeom prst="rect">
              <a:avLst/>
            </a:prstGeom>
          </p:spPr>
        </p:pic>
        <p:sp>
          <p:nvSpPr>
            <p:cNvPr id="28" name="椭圆 27"/>
            <p:cNvSpPr/>
            <p:nvPr/>
          </p:nvSpPr>
          <p:spPr>
            <a:xfrm>
              <a:off x="2241990" y="3105019"/>
              <a:ext cx="548019" cy="548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形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091" y="4510217"/>
            <a:ext cx="1754909" cy="2347783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1874982" cy="1543127"/>
          </a:xfrm>
          <a:prstGeom prst="rect">
            <a:avLst/>
          </a:prstGeom>
        </p:spPr>
      </p:pic>
      <p:sp>
        <p:nvSpPr>
          <p:cNvPr id="5" name="TextBox 59"/>
          <p:cNvSpPr txBox="1"/>
          <p:nvPr/>
        </p:nvSpPr>
        <p:spPr>
          <a:xfrm>
            <a:off x="5172000" y="2496005"/>
            <a:ext cx="6955343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8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8000" dirty="0"/>
              <a:t>行为分析过程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5172000" y="1801921"/>
            <a:ext cx="695534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6000">
                <a:solidFill>
                  <a:srgbClr val="EBEDF0"/>
                </a:solidFill>
                <a:latin typeface="锐字工房洪荒之力黑简1.0" panose="02010600030101010101" pitchFamily="2" charset="-122"/>
                <a:ea typeface="锐字工房洪荒之力黑简1.0" panose="02010600030101010101" pitchFamily="2" charset="-122"/>
              </a:defRPr>
            </a:lvl1pPr>
          </a:lstStyle>
          <a:p>
            <a:pPr algn="l"/>
            <a:r>
              <a:rPr lang="en-US" altLang="zh-CN" sz="4400" dirty="0">
                <a:solidFill>
                  <a:srgbClr val="8CBB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Analysis process</a:t>
            </a:r>
          </a:p>
        </p:txBody>
      </p:sp>
      <p:sp>
        <p:nvSpPr>
          <p:cNvPr id="8" name="4"/>
          <p:cNvSpPr/>
          <p:nvPr/>
        </p:nvSpPr>
        <p:spPr bwMode="auto">
          <a:xfrm>
            <a:off x="1556789" y="2580947"/>
            <a:ext cx="2383284" cy="1696105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27"/>
          <p:cNvSpPr/>
          <p:nvPr/>
        </p:nvSpPr>
        <p:spPr>
          <a:xfrm>
            <a:off x="5619750" y="3996055"/>
            <a:ext cx="2612390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获得并理解数据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357575" y="4098753"/>
            <a:ext cx="344864" cy="344864"/>
            <a:chOff x="5357575" y="4149151"/>
            <a:chExt cx="344864" cy="344864"/>
          </a:xfrm>
          <a:solidFill>
            <a:srgbClr val="8CBBFF"/>
          </a:solidFill>
          <a:effectLst/>
        </p:grpSpPr>
        <p:sp>
          <p:nvSpPr>
            <p:cNvPr id="11" name="椭圆 10"/>
            <p:cNvSpPr/>
            <p:nvPr/>
          </p:nvSpPr>
          <p:spPr>
            <a:xfrm>
              <a:off x="5428105" y="4219681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圆: 空心 11"/>
            <p:cNvSpPr/>
            <p:nvPr/>
          </p:nvSpPr>
          <p:spPr>
            <a:xfrm>
              <a:off x="5357575" y="4149151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Rectangle 27"/>
          <p:cNvSpPr/>
          <p:nvPr/>
        </p:nvSpPr>
        <p:spPr>
          <a:xfrm>
            <a:off x="5619750" y="4495800"/>
            <a:ext cx="3444875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数据清洗及特征工程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357575" y="4598221"/>
            <a:ext cx="344864" cy="344864"/>
            <a:chOff x="5357575" y="4648619"/>
            <a:chExt cx="344864" cy="344864"/>
          </a:xfrm>
          <a:solidFill>
            <a:srgbClr val="8CBBFF"/>
          </a:solidFill>
          <a:effectLst/>
        </p:grpSpPr>
        <p:sp>
          <p:nvSpPr>
            <p:cNvPr id="16" name="椭圆 15"/>
            <p:cNvSpPr/>
            <p:nvPr/>
          </p:nvSpPr>
          <p:spPr>
            <a:xfrm>
              <a:off x="5428105" y="4719149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圆: 空心 16"/>
            <p:cNvSpPr/>
            <p:nvPr/>
          </p:nvSpPr>
          <p:spPr>
            <a:xfrm>
              <a:off x="5357575" y="4648619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Rectangle 27"/>
          <p:cNvSpPr/>
          <p:nvPr/>
        </p:nvSpPr>
        <p:spPr>
          <a:xfrm>
            <a:off x="5620005" y="5045787"/>
            <a:ext cx="1923795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构建模型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357575" y="5148489"/>
            <a:ext cx="344864" cy="344864"/>
            <a:chOff x="5357575" y="5198887"/>
            <a:chExt cx="344864" cy="344864"/>
          </a:xfrm>
          <a:solidFill>
            <a:srgbClr val="8CBBFF"/>
          </a:solidFill>
          <a:effectLst/>
        </p:grpSpPr>
        <p:sp>
          <p:nvSpPr>
            <p:cNvPr id="21" name="椭圆 20"/>
            <p:cNvSpPr/>
            <p:nvPr/>
          </p:nvSpPr>
          <p:spPr>
            <a:xfrm>
              <a:off x="5428105" y="5269417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圆: 空心 21"/>
            <p:cNvSpPr/>
            <p:nvPr/>
          </p:nvSpPr>
          <p:spPr>
            <a:xfrm>
              <a:off x="5357575" y="5198887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57575" y="5723164"/>
            <a:ext cx="344864" cy="344864"/>
            <a:chOff x="5357575" y="5198887"/>
            <a:chExt cx="344864" cy="344864"/>
          </a:xfrm>
          <a:solidFill>
            <a:srgbClr val="8CBBFF"/>
          </a:solidFill>
          <a:effectLst/>
        </p:grpSpPr>
        <p:sp>
          <p:nvSpPr>
            <p:cNvPr id="3" name="椭圆 2"/>
            <p:cNvSpPr/>
            <p:nvPr/>
          </p:nvSpPr>
          <p:spPr>
            <a:xfrm>
              <a:off x="5428105" y="5269417"/>
              <a:ext cx="203802" cy="2038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圆: 空心 21"/>
            <p:cNvSpPr/>
            <p:nvPr/>
          </p:nvSpPr>
          <p:spPr>
            <a:xfrm>
              <a:off x="5357575" y="5198887"/>
              <a:ext cx="344864" cy="344864"/>
            </a:xfrm>
            <a:prstGeom prst="donut">
              <a:avLst>
                <a:gd name="adj" fmla="val 30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Rectangle 27"/>
          <p:cNvSpPr/>
          <p:nvPr/>
        </p:nvSpPr>
        <p:spPr>
          <a:xfrm>
            <a:off x="5632070" y="5638242"/>
            <a:ext cx="1923795" cy="548005"/>
          </a:xfrm>
          <a:prstGeom prst="rect">
            <a:avLst/>
          </a:prstGeom>
          <a:noFill/>
          <a:ln w="9525">
            <a:noFill/>
          </a:ln>
        </p:spPr>
        <p:txBody>
          <a:bodyPr wrap="square" lIns="179186" tIns="89593" rIns="179186" bIns="89593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zh-CN" sz="2400" dirty="0">
                <a:solidFill>
                  <a:schemeClr val="bg2">
                    <a:lumMod val="1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Gill Sans" panose="02010600030101010101" charset="0"/>
              </a:rPr>
              <a:t>结果可视化</a:t>
            </a:r>
          </a:p>
        </p:txBody>
      </p:sp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2D5C3FAA-EAF2-4B07-2600-58D393DBCB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3"/>
    </mc:Choice>
    <mc:Fallback>
      <p:transition spd="slow" advTm="1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87622" y="6759106"/>
            <a:ext cx="118087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3321" y="82768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获得并理解数据</a:t>
            </a:r>
          </a:p>
        </p:txBody>
      </p:sp>
      <p:sp>
        <p:nvSpPr>
          <p:cNvPr id="34" name="矩形 33"/>
          <p:cNvSpPr/>
          <p:nvPr/>
        </p:nvSpPr>
        <p:spPr>
          <a:xfrm>
            <a:off x="9218931" y="182477"/>
            <a:ext cx="3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rgbClr val="433D5B"/>
                </a:solidFill>
                <a:latin typeface="幼圆" panose="02010509060101010101" pitchFamily="49" charset="-122"/>
                <a:ea typeface="幼圆" panose="02010509060101010101" pitchFamily="49" charset="-122"/>
                <a:sym typeface="Lucida Grande" charset="0"/>
              </a:rPr>
              <a:t>MOBILE INTERNET MARKET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0" y="63117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2"/>
          <p:cNvSpPr/>
          <p:nvPr/>
        </p:nvSpPr>
        <p:spPr>
          <a:xfrm>
            <a:off x="157142" y="96051"/>
            <a:ext cx="442262" cy="461647"/>
          </a:xfrm>
          <a:custGeom>
            <a:avLst/>
            <a:gdLst>
              <a:gd name="connsiteX0" fmla="*/ 0 w 1712150"/>
              <a:gd name="connsiteY0" fmla="*/ 0 h 2039644"/>
              <a:gd name="connsiteX1" fmla="*/ 1712150 w 1712150"/>
              <a:gd name="connsiteY1" fmla="*/ 0 h 2039644"/>
              <a:gd name="connsiteX2" fmla="*/ 1712150 w 1712150"/>
              <a:gd name="connsiteY2" fmla="*/ 2039644 h 2039644"/>
              <a:gd name="connsiteX3" fmla="*/ 0 w 1712150"/>
              <a:gd name="connsiteY3" fmla="*/ 2039644 h 2039644"/>
              <a:gd name="connsiteX4" fmla="*/ 0 w 1712150"/>
              <a:gd name="connsiteY4" fmla="*/ 0 h 2039644"/>
              <a:gd name="connsiteX0-1" fmla="*/ 148665 w 1860815"/>
              <a:gd name="connsiteY0-2" fmla="*/ 98213 h 2137857"/>
              <a:gd name="connsiteX1-3" fmla="*/ 1860815 w 1860815"/>
              <a:gd name="connsiteY1-4" fmla="*/ 98213 h 2137857"/>
              <a:gd name="connsiteX2-5" fmla="*/ 1860815 w 1860815"/>
              <a:gd name="connsiteY2-6" fmla="*/ 2137857 h 2137857"/>
              <a:gd name="connsiteX3-7" fmla="*/ 148665 w 1860815"/>
              <a:gd name="connsiteY3-8" fmla="*/ 2137857 h 2137857"/>
              <a:gd name="connsiteX4-9" fmla="*/ 148665 w 1860815"/>
              <a:gd name="connsiteY4-10" fmla="*/ 98213 h 2137857"/>
              <a:gd name="connsiteX0-11" fmla="*/ 148665 w 1894681"/>
              <a:gd name="connsiteY0-12" fmla="*/ 370774 h 2410418"/>
              <a:gd name="connsiteX1-13" fmla="*/ 1860815 w 1894681"/>
              <a:gd name="connsiteY1-14" fmla="*/ 370774 h 2410418"/>
              <a:gd name="connsiteX2-15" fmla="*/ 1860815 w 1894681"/>
              <a:gd name="connsiteY2-16" fmla="*/ 2410418 h 2410418"/>
              <a:gd name="connsiteX3-17" fmla="*/ 148665 w 1894681"/>
              <a:gd name="connsiteY3-18" fmla="*/ 2410418 h 2410418"/>
              <a:gd name="connsiteX4-19" fmla="*/ 148665 w 1894681"/>
              <a:gd name="connsiteY4-20" fmla="*/ 370774 h 2410418"/>
              <a:gd name="connsiteX0-21" fmla="*/ 124004 w 1845679"/>
              <a:gd name="connsiteY0-22" fmla="*/ 112110 h 2151754"/>
              <a:gd name="connsiteX1-23" fmla="*/ 1798054 w 1845679"/>
              <a:gd name="connsiteY1-24" fmla="*/ 706470 h 2151754"/>
              <a:gd name="connsiteX2-25" fmla="*/ 1836154 w 1845679"/>
              <a:gd name="connsiteY2-26" fmla="*/ 2151754 h 2151754"/>
              <a:gd name="connsiteX3-27" fmla="*/ 124004 w 1845679"/>
              <a:gd name="connsiteY3-28" fmla="*/ 2151754 h 2151754"/>
              <a:gd name="connsiteX4-29" fmla="*/ 124004 w 1845679"/>
              <a:gd name="connsiteY4-30" fmla="*/ 112110 h 2151754"/>
              <a:gd name="connsiteX0-31" fmla="*/ 213231 w 1934906"/>
              <a:gd name="connsiteY0-32" fmla="*/ 112110 h 2420056"/>
              <a:gd name="connsiteX1-33" fmla="*/ 1887281 w 1934906"/>
              <a:gd name="connsiteY1-34" fmla="*/ 706470 h 2420056"/>
              <a:gd name="connsiteX2-35" fmla="*/ 1925381 w 1934906"/>
              <a:gd name="connsiteY2-36" fmla="*/ 2151754 h 2420056"/>
              <a:gd name="connsiteX3-37" fmla="*/ 213231 w 1934906"/>
              <a:gd name="connsiteY3-38" fmla="*/ 2151754 h 2420056"/>
              <a:gd name="connsiteX4-39" fmla="*/ 213231 w 1934906"/>
              <a:gd name="connsiteY4-40" fmla="*/ 112110 h 2420056"/>
              <a:gd name="connsiteX0-41" fmla="*/ 213231 w 2138788"/>
              <a:gd name="connsiteY0-42" fmla="*/ 112110 h 2538370"/>
              <a:gd name="connsiteX1-43" fmla="*/ 1887281 w 2138788"/>
              <a:gd name="connsiteY1-44" fmla="*/ 706470 h 2538370"/>
              <a:gd name="connsiteX2-45" fmla="*/ 1925381 w 2138788"/>
              <a:gd name="connsiteY2-46" fmla="*/ 2151754 h 2538370"/>
              <a:gd name="connsiteX3-47" fmla="*/ 213231 w 2138788"/>
              <a:gd name="connsiteY3-48" fmla="*/ 2151754 h 2538370"/>
              <a:gd name="connsiteX4-49" fmla="*/ 213231 w 2138788"/>
              <a:gd name="connsiteY4-50" fmla="*/ 112110 h 2538370"/>
              <a:gd name="connsiteX0-51" fmla="*/ 214509 w 2065413"/>
              <a:gd name="connsiteY0-52" fmla="*/ 182113 h 2561598"/>
              <a:gd name="connsiteX1-53" fmla="*/ 1909161 w 2065413"/>
              <a:gd name="connsiteY1-54" fmla="*/ 581496 h 2561598"/>
              <a:gd name="connsiteX2-55" fmla="*/ 1926659 w 2065413"/>
              <a:gd name="connsiteY2-56" fmla="*/ 2221757 h 2561598"/>
              <a:gd name="connsiteX3-57" fmla="*/ 214509 w 2065413"/>
              <a:gd name="connsiteY3-58" fmla="*/ 2221757 h 2561598"/>
              <a:gd name="connsiteX4-59" fmla="*/ 214509 w 2065413"/>
              <a:gd name="connsiteY4-60" fmla="*/ 182113 h 2561598"/>
              <a:gd name="connsiteX0-61" fmla="*/ 214509 w 2126147"/>
              <a:gd name="connsiteY0-62" fmla="*/ 156935 h 2536420"/>
              <a:gd name="connsiteX1-63" fmla="*/ 1909161 w 2126147"/>
              <a:gd name="connsiteY1-64" fmla="*/ 556318 h 2536420"/>
              <a:gd name="connsiteX2-65" fmla="*/ 1926659 w 2126147"/>
              <a:gd name="connsiteY2-66" fmla="*/ 2196579 h 2536420"/>
              <a:gd name="connsiteX3-67" fmla="*/ 214509 w 2126147"/>
              <a:gd name="connsiteY3-68" fmla="*/ 2196579 h 2536420"/>
              <a:gd name="connsiteX4-69" fmla="*/ 214509 w 2126147"/>
              <a:gd name="connsiteY4-70" fmla="*/ 156935 h 2536420"/>
              <a:gd name="connsiteX0-71" fmla="*/ 213870 w 2120066"/>
              <a:gd name="connsiteY0-72" fmla="*/ 310268 h 2705682"/>
              <a:gd name="connsiteX1-73" fmla="*/ 1898221 w 2120066"/>
              <a:gd name="connsiteY1-74" fmla="*/ 399981 h 2705682"/>
              <a:gd name="connsiteX2-75" fmla="*/ 1926020 w 2120066"/>
              <a:gd name="connsiteY2-76" fmla="*/ 2349912 h 2705682"/>
              <a:gd name="connsiteX3-77" fmla="*/ 213870 w 2120066"/>
              <a:gd name="connsiteY3-78" fmla="*/ 2349912 h 2705682"/>
              <a:gd name="connsiteX4-79" fmla="*/ 213870 w 2120066"/>
              <a:gd name="connsiteY4-80" fmla="*/ 310268 h 2705682"/>
              <a:gd name="connsiteX0-81" fmla="*/ 116720 w 2022916"/>
              <a:gd name="connsiteY0-82" fmla="*/ 263087 h 2483976"/>
              <a:gd name="connsiteX1-83" fmla="*/ 1801071 w 2022916"/>
              <a:gd name="connsiteY1-84" fmla="*/ 352800 h 2483976"/>
              <a:gd name="connsiteX2-85" fmla="*/ 1828870 w 2022916"/>
              <a:gd name="connsiteY2-86" fmla="*/ 2302731 h 2483976"/>
              <a:gd name="connsiteX3-87" fmla="*/ 116720 w 2022916"/>
              <a:gd name="connsiteY3-88" fmla="*/ 2302731 h 2483976"/>
              <a:gd name="connsiteX4-89" fmla="*/ 148551 w 2022916"/>
              <a:gd name="connsiteY4-90" fmla="*/ 1453860 h 2483976"/>
              <a:gd name="connsiteX5" fmla="*/ 116720 w 2022916"/>
              <a:gd name="connsiteY5" fmla="*/ 263087 h 2483976"/>
              <a:gd name="connsiteX0-91" fmla="*/ 145632 w 2051828"/>
              <a:gd name="connsiteY0-92" fmla="*/ 263087 h 2483974"/>
              <a:gd name="connsiteX1-93" fmla="*/ 1829983 w 2051828"/>
              <a:gd name="connsiteY1-94" fmla="*/ 352800 h 2483974"/>
              <a:gd name="connsiteX2-95" fmla="*/ 1857782 w 2051828"/>
              <a:gd name="connsiteY2-96" fmla="*/ 2302731 h 2483974"/>
              <a:gd name="connsiteX3-97" fmla="*/ 145632 w 2051828"/>
              <a:gd name="connsiteY3-98" fmla="*/ 2302731 h 2483974"/>
              <a:gd name="connsiteX4-99" fmla="*/ 177463 w 2051828"/>
              <a:gd name="connsiteY4-100" fmla="*/ 1453860 h 2483974"/>
              <a:gd name="connsiteX5-101" fmla="*/ 145632 w 2051828"/>
              <a:gd name="connsiteY5-102" fmla="*/ 263087 h 2483974"/>
              <a:gd name="connsiteX0-103" fmla="*/ 211468 w 2125175"/>
              <a:gd name="connsiteY0-104" fmla="*/ 263087 h 2726651"/>
              <a:gd name="connsiteX1-105" fmla="*/ 1895819 w 2125175"/>
              <a:gd name="connsiteY1-106" fmla="*/ 352800 h 2726651"/>
              <a:gd name="connsiteX2-107" fmla="*/ 1923618 w 2125175"/>
              <a:gd name="connsiteY2-108" fmla="*/ 2302731 h 2726651"/>
              <a:gd name="connsiteX3-109" fmla="*/ 98152 w 2125175"/>
              <a:gd name="connsiteY3-110" fmla="*/ 2669748 h 2726651"/>
              <a:gd name="connsiteX4-111" fmla="*/ 243299 w 2125175"/>
              <a:gd name="connsiteY4-112" fmla="*/ 1453860 h 2726651"/>
              <a:gd name="connsiteX5-113" fmla="*/ 211468 w 2125175"/>
              <a:gd name="connsiteY5-114" fmla="*/ 263087 h 2726651"/>
              <a:gd name="connsiteX0-115" fmla="*/ 185491 w 2099198"/>
              <a:gd name="connsiteY0-116" fmla="*/ 263087 h 2852310"/>
              <a:gd name="connsiteX1-117" fmla="*/ 1869842 w 2099198"/>
              <a:gd name="connsiteY1-118" fmla="*/ 352800 h 2852310"/>
              <a:gd name="connsiteX2-119" fmla="*/ 1897641 w 2099198"/>
              <a:gd name="connsiteY2-120" fmla="*/ 2302731 h 2852310"/>
              <a:gd name="connsiteX3-121" fmla="*/ 72175 w 2099198"/>
              <a:gd name="connsiteY3-122" fmla="*/ 2669748 h 2852310"/>
              <a:gd name="connsiteX4-123" fmla="*/ 217322 w 2099198"/>
              <a:gd name="connsiteY4-124" fmla="*/ 1453860 h 2852310"/>
              <a:gd name="connsiteX5-125" fmla="*/ 185491 w 2099198"/>
              <a:gd name="connsiteY5-126" fmla="*/ 263087 h 2852310"/>
              <a:gd name="connsiteX0-127" fmla="*/ 185491 w 2099198"/>
              <a:gd name="connsiteY0-128" fmla="*/ 381156 h 2970379"/>
              <a:gd name="connsiteX1-129" fmla="*/ 1869842 w 2099198"/>
              <a:gd name="connsiteY1-130" fmla="*/ 470869 h 2970379"/>
              <a:gd name="connsiteX2-131" fmla="*/ 1897641 w 2099198"/>
              <a:gd name="connsiteY2-132" fmla="*/ 2420800 h 2970379"/>
              <a:gd name="connsiteX3-133" fmla="*/ 72175 w 2099198"/>
              <a:gd name="connsiteY3-134" fmla="*/ 2787817 h 2970379"/>
              <a:gd name="connsiteX4-135" fmla="*/ 217322 w 2099198"/>
              <a:gd name="connsiteY4-136" fmla="*/ 1571929 h 2970379"/>
              <a:gd name="connsiteX5-137" fmla="*/ 185491 w 2099198"/>
              <a:gd name="connsiteY5-138" fmla="*/ 381156 h 2970379"/>
              <a:gd name="connsiteX0-139" fmla="*/ 83109 w 2176122"/>
              <a:gd name="connsiteY0-140" fmla="*/ 272474 h 2919043"/>
              <a:gd name="connsiteX1-141" fmla="*/ 1932283 w 2176122"/>
              <a:gd name="connsiteY1-142" fmla="*/ 419533 h 2919043"/>
              <a:gd name="connsiteX2-143" fmla="*/ 1960082 w 2176122"/>
              <a:gd name="connsiteY2-144" fmla="*/ 2369464 h 2919043"/>
              <a:gd name="connsiteX3-145" fmla="*/ 134616 w 2176122"/>
              <a:gd name="connsiteY3-146" fmla="*/ 2736481 h 2919043"/>
              <a:gd name="connsiteX4-147" fmla="*/ 279763 w 2176122"/>
              <a:gd name="connsiteY4-148" fmla="*/ 1520593 h 2919043"/>
              <a:gd name="connsiteX5-149" fmla="*/ 83109 w 2176122"/>
              <a:gd name="connsiteY5-150" fmla="*/ 272474 h 2919043"/>
              <a:gd name="connsiteX0-151" fmla="*/ 121461 w 2214474"/>
              <a:gd name="connsiteY0-152" fmla="*/ 353161 h 2999730"/>
              <a:gd name="connsiteX1-153" fmla="*/ 1970635 w 2214474"/>
              <a:gd name="connsiteY1-154" fmla="*/ 500220 h 2999730"/>
              <a:gd name="connsiteX2-155" fmla="*/ 1998434 w 2214474"/>
              <a:gd name="connsiteY2-156" fmla="*/ 2450151 h 2999730"/>
              <a:gd name="connsiteX3-157" fmla="*/ 172968 w 2214474"/>
              <a:gd name="connsiteY3-158" fmla="*/ 2817168 h 2999730"/>
              <a:gd name="connsiteX4-159" fmla="*/ 318115 w 2214474"/>
              <a:gd name="connsiteY4-160" fmla="*/ 1601280 h 2999730"/>
              <a:gd name="connsiteX5-161" fmla="*/ 121461 w 2214474"/>
              <a:gd name="connsiteY5-162" fmla="*/ 353161 h 2999730"/>
              <a:gd name="connsiteX0-163" fmla="*/ 121461 w 2214474"/>
              <a:gd name="connsiteY0-164" fmla="*/ 374570 h 3021139"/>
              <a:gd name="connsiteX1-165" fmla="*/ 1970635 w 2214474"/>
              <a:gd name="connsiteY1-166" fmla="*/ 521629 h 3021139"/>
              <a:gd name="connsiteX2-167" fmla="*/ 1998434 w 2214474"/>
              <a:gd name="connsiteY2-168" fmla="*/ 2471560 h 3021139"/>
              <a:gd name="connsiteX3-169" fmla="*/ 172968 w 2214474"/>
              <a:gd name="connsiteY3-170" fmla="*/ 2838577 h 3021139"/>
              <a:gd name="connsiteX4-171" fmla="*/ 318115 w 2214474"/>
              <a:gd name="connsiteY4-172" fmla="*/ 1622689 h 3021139"/>
              <a:gd name="connsiteX5-173" fmla="*/ 121461 w 2214474"/>
              <a:gd name="connsiteY5-174" fmla="*/ 374570 h 3021139"/>
              <a:gd name="connsiteX0-175" fmla="*/ 92221 w 2226729"/>
              <a:gd name="connsiteY0-176" fmla="*/ 182458 h 2830501"/>
              <a:gd name="connsiteX1-177" fmla="*/ 2013506 w 2226729"/>
              <a:gd name="connsiteY1-178" fmla="*/ 283640 h 2830501"/>
              <a:gd name="connsiteX2-179" fmla="*/ 1969194 w 2226729"/>
              <a:gd name="connsiteY2-180" fmla="*/ 2279448 h 2830501"/>
              <a:gd name="connsiteX3-181" fmla="*/ 143728 w 2226729"/>
              <a:gd name="connsiteY3-182" fmla="*/ 2646465 h 2830501"/>
              <a:gd name="connsiteX4-183" fmla="*/ 288875 w 2226729"/>
              <a:gd name="connsiteY4-184" fmla="*/ 1430577 h 2830501"/>
              <a:gd name="connsiteX5-185" fmla="*/ 92221 w 2226729"/>
              <a:gd name="connsiteY5-186" fmla="*/ 182458 h 2830501"/>
              <a:gd name="connsiteX0-187" fmla="*/ 494040 w 2628548"/>
              <a:gd name="connsiteY0-188" fmla="*/ 183850 h 2704330"/>
              <a:gd name="connsiteX1-189" fmla="*/ 2415325 w 2628548"/>
              <a:gd name="connsiteY1-190" fmla="*/ 285032 h 2704330"/>
              <a:gd name="connsiteX2-191" fmla="*/ 2371013 w 2628548"/>
              <a:gd name="connsiteY2-192" fmla="*/ 2280840 h 2704330"/>
              <a:gd name="connsiteX3-193" fmla="*/ 545547 w 2628548"/>
              <a:gd name="connsiteY3-194" fmla="*/ 2647857 h 2704330"/>
              <a:gd name="connsiteX4-195" fmla="*/ 499 w 2628548"/>
              <a:gd name="connsiteY4-196" fmla="*/ 1454908 h 2704330"/>
              <a:gd name="connsiteX5-197" fmla="*/ 494040 w 2628548"/>
              <a:gd name="connsiteY5-198" fmla="*/ 183850 h 2704330"/>
              <a:gd name="connsiteX0-199" fmla="*/ 503140 w 2637648"/>
              <a:gd name="connsiteY0-200" fmla="*/ 183852 h 2704332"/>
              <a:gd name="connsiteX1-201" fmla="*/ 2424425 w 2637648"/>
              <a:gd name="connsiteY1-202" fmla="*/ 285034 h 2704332"/>
              <a:gd name="connsiteX2-203" fmla="*/ 2380113 w 2637648"/>
              <a:gd name="connsiteY2-204" fmla="*/ 2280842 h 2704332"/>
              <a:gd name="connsiteX3-205" fmla="*/ 554647 w 2637648"/>
              <a:gd name="connsiteY3-206" fmla="*/ 2647859 h 2704332"/>
              <a:gd name="connsiteX4-207" fmla="*/ 9599 w 2637648"/>
              <a:gd name="connsiteY4-208" fmla="*/ 1454910 h 2704332"/>
              <a:gd name="connsiteX5-209" fmla="*/ 503140 w 2637648"/>
              <a:gd name="connsiteY5-210" fmla="*/ 183852 h 2704332"/>
              <a:gd name="connsiteX0-211" fmla="*/ 617779 w 2620480"/>
              <a:gd name="connsiteY0-212" fmla="*/ 90100 h 2828497"/>
              <a:gd name="connsiteX1-213" fmla="*/ 2415447 w 2620480"/>
              <a:gd name="connsiteY1-214" fmla="*/ 409199 h 2828497"/>
              <a:gd name="connsiteX2-215" fmla="*/ 2371135 w 2620480"/>
              <a:gd name="connsiteY2-216" fmla="*/ 2405007 h 2828497"/>
              <a:gd name="connsiteX3-217" fmla="*/ 545669 w 2620480"/>
              <a:gd name="connsiteY3-218" fmla="*/ 2772024 h 2828497"/>
              <a:gd name="connsiteX4-219" fmla="*/ 621 w 2620480"/>
              <a:gd name="connsiteY4-220" fmla="*/ 1579075 h 2828497"/>
              <a:gd name="connsiteX5-221" fmla="*/ 617779 w 2620480"/>
              <a:gd name="connsiteY5-222" fmla="*/ 90100 h 2828497"/>
              <a:gd name="connsiteX0-223" fmla="*/ 617779 w 2620480"/>
              <a:gd name="connsiteY0-224" fmla="*/ 115516 h 2853913"/>
              <a:gd name="connsiteX1-225" fmla="*/ 2415447 w 2620480"/>
              <a:gd name="connsiteY1-226" fmla="*/ 434615 h 2853913"/>
              <a:gd name="connsiteX2-227" fmla="*/ 2371135 w 2620480"/>
              <a:gd name="connsiteY2-228" fmla="*/ 2430423 h 2853913"/>
              <a:gd name="connsiteX3-229" fmla="*/ 545669 w 2620480"/>
              <a:gd name="connsiteY3-230" fmla="*/ 2797440 h 2853913"/>
              <a:gd name="connsiteX4-231" fmla="*/ 621 w 2620480"/>
              <a:gd name="connsiteY4-232" fmla="*/ 1604491 h 2853913"/>
              <a:gd name="connsiteX5-233" fmla="*/ 617779 w 2620480"/>
              <a:gd name="connsiteY5-234" fmla="*/ 115516 h 2853913"/>
              <a:gd name="connsiteX0-235" fmla="*/ 617797 w 2637162"/>
              <a:gd name="connsiteY0-236" fmla="*/ 120725 h 2909571"/>
              <a:gd name="connsiteX1-237" fmla="*/ 2415465 w 2637162"/>
              <a:gd name="connsiteY1-238" fmla="*/ 439824 h 2909571"/>
              <a:gd name="connsiteX2-239" fmla="*/ 2402058 w 2637162"/>
              <a:gd name="connsiteY2-240" fmla="*/ 2584732 h 2909571"/>
              <a:gd name="connsiteX3-241" fmla="*/ 545687 w 2637162"/>
              <a:gd name="connsiteY3-242" fmla="*/ 2802649 h 2909571"/>
              <a:gd name="connsiteX4-243" fmla="*/ 639 w 2637162"/>
              <a:gd name="connsiteY4-244" fmla="*/ 1609700 h 2909571"/>
              <a:gd name="connsiteX5-245" fmla="*/ 617797 w 2637162"/>
              <a:gd name="connsiteY5-246" fmla="*/ 120725 h 2909571"/>
              <a:gd name="connsiteX0-247" fmla="*/ 617797 w 2652709"/>
              <a:gd name="connsiteY0-248" fmla="*/ 120725 h 2971178"/>
              <a:gd name="connsiteX1-249" fmla="*/ 2415465 w 2652709"/>
              <a:gd name="connsiteY1-250" fmla="*/ 439824 h 2971178"/>
              <a:gd name="connsiteX2-251" fmla="*/ 2402058 w 2652709"/>
              <a:gd name="connsiteY2-252" fmla="*/ 2584732 h 2971178"/>
              <a:gd name="connsiteX3-253" fmla="*/ 545687 w 2652709"/>
              <a:gd name="connsiteY3-254" fmla="*/ 2802649 h 2971178"/>
              <a:gd name="connsiteX4-255" fmla="*/ 639 w 2652709"/>
              <a:gd name="connsiteY4-256" fmla="*/ 1609700 h 2971178"/>
              <a:gd name="connsiteX5-257" fmla="*/ 617797 w 2652709"/>
              <a:gd name="connsiteY5-258" fmla="*/ 120725 h 2971178"/>
              <a:gd name="connsiteX0-259" fmla="*/ 835552 w 2870464"/>
              <a:gd name="connsiteY0-260" fmla="*/ 85661 h 2944378"/>
              <a:gd name="connsiteX1-261" fmla="*/ 2633220 w 2870464"/>
              <a:gd name="connsiteY1-262" fmla="*/ 404760 h 2944378"/>
              <a:gd name="connsiteX2-263" fmla="*/ 2619813 w 2870464"/>
              <a:gd name="connsiteY2-264" fmla="*/ 2549668 h 2944378"/>
              <a:gd name="connsiteX3-265" fmla="*/ 763442 w 2870464"/>
              <a:gd name="connsiteY3-266" fmla="*/ 2767585 h 2944378"/>
              <a:gd name="connsiteX4-267" fmla="*/ 310 w 2870464"/>
              <a:gd name="connsiteY4-268" fmla="*/ 1445139 h 2944378"/>
              <a:gd name="connsiteX5-269" fmla="*/ 835552 w 2870464"/>
              <a:gd name="connsiteY5-270" fmla="*/ 85661 h 2944378"/>
              <a:gd name="connsiteX0-271" fmla="*/ 842545 w 2874675"/>
              <a:gd name="connsiteY0-272" fmla="*/ 85661 h 3035417"/>
              <a:gd name="connsiteX1-273" fmla="*/ 2640213 w 2874675"/>
              <a:gd name="connsiteY1-274" fmla="*/ 404760 h 3035417"/>
              <a:gd name="connsiteX2-275" fmla="*/ 2626806 w 2874675"/>
              <a:gd name="connsiteY2-276" fmla="*/ 2549668 h 3035417"/>
              <a:gd name="connsiteX3-277" fmla="*/ 566889 w 2874675"/>
              <a:gd name="connsiteY3-278" fmla="*/ 2961831 h 3035417"/>
              <a:gd name="connsiteX4-279" fmla="*/ 7303 w 2874675"/>
              <a:gd name="connsiteY4-280" fmla="*/ 1445139 h 3035417"/>
              <a:gd name="connsiteX5-281" fmla="*/ 842545 w 2874675"/>
              <a:gd name="connsiteY5-282" fmla="*/ 85661 h 3035417"/>
              <a:gd name="connsiteX0-283" fmla="*/ 848155 w 2880285"/>
              <a:gd name="connsiteY0-284" fmla="*/ 85661 h 3049433"/>
              <a:gd name="connsiteX1-285" fmla="*/ 2645823 w 2880285"/>
              <a:gd name="connsiteY1-286" fmla="*/ 404760 h 3049433"/>
              <a:gd name="connsiteX2-287" fmla="*/ 2632416 w 2880285"/>
              <a:gd name="connsiteY2-288" fmla="*/ 2549668 h 3049433"/>
              <a:gd name="connsiteX3-289" fmla="*/ 572499 w 2880285"/>
              <a:gd name="connsiteY3-290" fmla="*/ 2961831 h 3049433"/>
              <a:gd name="connsiteX4-291" fmla="*/ 12913 w 2880285"/>
              <a:gd name="connsiteY4-292" fmla="*/ 1445139 h 3049433"/>
              <a:gd name="connsiteX5-293" fmla="*/ 848155 w 2880285"/>
              <a:gd name="connsiteY5-294" fmla="*/ 85661 h 3049433"/>
              <a:gd name="connsiteX0-295" fmla="*/ 848155 w 2943928"/>
              <a:gd name="connsiteY0-296" fmla="*/ 85661 h 3098702"/>
              <a:gd name="connsiteX1-297" fmla="*/ 2645823 w 2943928"/>
              <a:gd name="connsiteY1-298" fmla="*/ 404760 h 3098702"/>
              <a:gd name="connsiteX2-299" fmla="*/ 2632416 w 2943928"/>
              <a:gd name="connsiteY2-300" fmla="*/ 2549668 h 3098702"/>
              <a:gd name="connsiteX3-301" fmla="*/ 572499 w 2943928"/>
              <a:gd name="connsiteY3-302" fmla="*/ 2961831 h 3098702"/>
              <a:gd name="connsiteX4-303" fmla="*/ 12913 w 2943928"/>
              <a:gd name="connsiteY4-304" fmla="*/ 1445139 h 3098702"/>
              <a:gd name="connsiteX5-305" fmla="*/ 848155 w 2943928"/>
              <a:gd name="connsiteY5-306" fmla="*/ 85661 h 3098702"/>
              <a:gd name="connsiteX0-307" fmla="*/ 843003 w 2996734"/>
              <a:gd name="connsiteY0-308" fmla="*/ 94145 h 3205920"/>
              <a:gd name="connsiteX1-309" fmla="*/ 2640671 w 2996734"/>
              <a:gd name="connsiteY1-310" fmla="*/ 413244 h 3205920"/>
              <a:gd name="connsiteX2-311" fmla="*/ 2714498 w 2996734"/>
              <a:gd name="connsiteY2-312" fmla="*/ 2784773 h 3205920"/>
              <a:gd name="connsiteX3-313" fmla="*/ 567347 w 2996734"/>
              <a:gd name="connsiteY3-314" fmla="*/ 2970315 h 3205920"/>
              <a:gd name="connsiteX4-315" fmla="*/ 7761 w 2996734"/>
              <a:gd name="connsiteY4-316" fmla="*/ 1453623 h 3205920"/>
              <a:gd name="connsiteX5-317" fmla="*/ 843003 w 2996734"/>
              <a:gd name="connsiteY5-318" fmla="*/ 94145 h 3205920"/>
              <a:gd name="connsiteX0-319" fmla="*/ 842267 w 2902244"/>
              <a:gd name="connsiteY0-320" fmla="*/ 89193 h 3131321"/>
              <a:gd name="connsiteX1-321" fmla="*/ 2639935 w 2902244"/>
              <a:gd name="connsiteY1-322" fmla="*/ 408292 h 3131321"/>
              <a:gd name="connsiteX2-323" fmla="*/ 2568373 w 2902244"/>
              <a:gd name="connsiteY2-324" fmla="*/ 2650324 h 3131321"/>
              <a:gd name="connsiteX3-325" fmla="*/ 566611 w 2902244"/>
              <a:gd name="connsiteY3-326" fmla="*/ 2965363 h 3131321"/>
              <a:gd name="connsiteX4-327" fmla="*/ 7025 w 2902244"/>
              <a:gd name="connsiteY4-328" fmla="*/ 1448671 h 3131321"/>
              <a:gd name="connsiteX5-329" fmla="*/ 842267 w 2902244"/>
              <a:gd name="connsiteY5-330" fmla="*/ 89193 h 3131321"/>
              <a:gd name="connsiteX0-331" fmla="*/ 842265 w 2918054"/>
              <a:gd name="connsiteY0-332" fmla="*/ 100719 h 3142847"/>
              <a:gd name="connsiteX1-333" fmla="*/ 2639933 w 2918054"/>
              <a:gd name="connsiteY1-334" fmla="*/ 419818 h 3142847"/>
              <a:gd name="connsiteX2-335" fmla="*/ 2568371 w 2918054"/>
              <a:gd name="connsiteY2-336" fmla="*/ 2661850 h 3142847"/>
              <a:gd name="connsiteX3-337" fmla="*/ 566609 w 2918054"/>
              <a:gd name="connsiteY3-338" fmla="*/ 2976889 h 3142847"/>
              <a:gd name="connsiteX4-339" fmla="*/ 7023 w 2918054"/>
              <a:gd name="connsiteY4-340" fmla="*/ 1460197 h 3142847"/>
              <a:gd name="connsiteX5-341" fmla="*/ 842265 w 2918054"/>
              <a:gd name="connsiteY5-342" fmla="*/ 100719 h 3142847"/>
              <a:gd name="connsiteX0-343" fmla="*/ 842265 w 2801198"/>
              <a:gd name="connsiteY0-344" fmla="*/ 106894 h 3085724"/>
              <a:gd name="connsiteX1-345" fmla="*/ 2538161 w 2801198"/>
              <a:gd name="connsiteY1-346" fmla="*/ 409806 h 3085724"/>
              <a:gd name="connsiteX2-347" fmla="*/ 2568371 w 2801198"/>
              <a:gd name="connsiteY2-348" fmla="*/ 2668025 h 3085724"/>
              <a:gd name="connsiteX3-349" fmla="*/ 566609 w 2801198"/>
              <a:gd name="connsiteY3-350" fmla="*/ 2983064 h 3085724"/>
              <a:gd name="connsiteX4-351" fmla="*/ 7023 w 2801198"/>
              <a:gd name="connsiteY4-352" fmla="*/ 1466372 h 3085724"/>
              <a:gd name="connsiteX5-353" fmla="*/ 842265 w 2801198"/>
              <a:gd name="connsiteY5-354" fmla="*/ 106894 h 3085724"/>
              <a:gd name="connsiteX0-355" fmla="*/ 837193 w 2796126"/>
              <a:gd name="connsiteY0-356" fmla="*/ 106896 h 3085728"/>
              <a:gd name="connsiteX1-357" fmla="*/ 2533089 w 2796126"/>
              <a:gd name="connsiteY1-358" fmla="*/ 409808 h 3085728"/>
              <a:gd name="connsiteX2-359" fmla="*/ 2563299 w 2796126"/>
              <a:gd name="connsiteY2-360" fmla="*/ 2668027 h 3085728"/>
              <a:gd name="connsiteX3-361" fmla="*/ 561537 w 2796126"/>
              <a:gd name="connsiteY3-362" fmla="*/ 2983066 h 3085728"/>
              <a:gd name="connsiteX4-363" fmla="*/ 1951 w 2796126"/>
              <a:gd name="connsiteY4-364" fmla="*/ 1466374 h 3085728"/>
              <a:gd name="connsiteX5-365" fmla="*/ 837193 w 2796126"/>
              <a:gd name="connsiteY5-366" fmla="*/ 106896 h 3085728"/>
              <a:gd name="connsiteX0-367" fmla="*/ 838876 w 2793841"/>
              <a:gd name="connsiteY0-368" fmla="*/ 106896 h 3035037"/>
              <a:gd name="connsiteX1-369" fmla="*/ 2534772 w 2793841"/>
              <a:gd name="connsiteY1-370" fmla="*/ 409808 h 3035037"/>
              <a:gd name="connsiteX2-371" fmla="*/ 2564982 w 2793841"/>
              <a:gd name="connsiteY2-372" fmla="*/ 2668027 h 3035037"/>
              <a:gd name="connsiteX3-373" fmla="*/ 624359 w 2793841"/>
              <a:gd name="connsiteY3-374" fmla="*/ 2914997 h 3035037"/>
              <a:gd name="connsiteX4-375" fmla="*/ 3634 w 2793841"/>
              <a:gd name="connsiteY4-376" fmla="*/ 1466374 h 3035037"/>
              <a:gd name="connsiteX5-377" fmla="*/ 838876 w 2793841"/>
              <a:gd name="connsiteY5-378" fmla="*/ 106896 h 3035037"/>
              <a:gd name="connsiteX0-379" fmla="*/ 838876 w 2793839"/>
              <a:gd name="connsiteY0-380" fmla="*/ 106896 h 3035037"/>
              <a:gd name="connsiteX1-381" fmla="*/ 2534772 w 2793839"/>
              <a:gd name="connsiteY1-382" fmla="*/ 409808 h 3035037"/>
              <a:gd name="connsiteX2-383" fmla="*/ 2564982 w 2793839"/>
              <a:gd name="connsiteY2-384" fmla="*/ 2668027 h 3035037"/>
              <a:gd name="connsiteX3-385" fmla="*/ 624359 w 2793839"/>
              <a:gd name="connsiteY3-386" fmla="*/ 2914997 h 3035037"/>
              <a:gd name="connsiteX4-387" fmla="*/ 3634 w 2793839"/>
              <a:gd name="connsiteY4-388" fmla="*/ 1466374 h 3035037"/>
              <a:gd name="connsiteX5-389" fmla="*/ 838876 w 2793839"/>
              <a:gd name="connsiteY5-390" fmla="*/ 106896 h 3035037"/>
              <a:gd name="connsiteX0-391" fmla="*/ 838876 w 2793841"/>
              <a:gd name="connsiteY0-392" fmla="*/ 118870 h 3047011"/>
              <a:gd name="connsiteX1-393" fmla="*/ 2534772 w 2793841"/>
              <a:gd name="connsiteY1-394" fmla="*/ 421782 h 3047011"/>
              <a:gd name="connsiteX2-395" fmla="*/ 2564982 w 2793841"/>
              <a:gd name="connsiteY2-396" fmla="*/ 2680001 h 3047011"/>
              <a:gd name="connsiteX3-397" fmla="*/ 624359 w 2793841"/>
              <a:gd name="connsiteY3-398" fmla="*/ 2926971 h 3047011"/>
              <a:gd name="connsiteX4-399" fmla="*/ 3634 w 2793841"/>
              <a:gd name="connsiteY4-400" fmla="*/ 1478348 h 3047011"/>
              <a:gd name="connsiteX5-401" fmla="*/ 838876 w 2793841"/>
              <a:gd name="connsiteY5-402" fmla="*/ 118870 h 3047011"/>
              <a:gd name="connsiteX0-403" fmla="*/ 357762 w 2312726"/>
              <a:gd name="connsiteY0-404" fmla="*/ 213512 h 3141653"/>
              <a:gd name="connsiteX1-405" fmla="*/ 2053658 w 2312726"/>
              <a:gd name="connsiteY1-406" fmla="*/ 516424 h 3141653"/>
              <a:gd name="connsiteX2-407" fmla="*/ 2083868 w 2312726"/>
              <a:gd name="connsiteY2-408" fmla="*/ 2774643 h 3141653"/>
              <a:gd name="connsiteX3-409" fmla="*/ 143245 w 2312726"/>
              <a:gd name="connsiteY3-410" fmla="*/ 3021613 h 3141653"/>
              <a:gd name="connsiteX4-411" fmla="*/ 357762 w 2312726"/>
              <a:gd name="connsiteY4-412" fmla="*/ 213512 h 3141653"/>
              <a:gd name="connsiteX0-413" fmla="*/ 537862 w 2492826"/>
              <a:gd name="connsiteY0-414" fmla="*/ 328199 h 3256340"/>
              <a:gd name="connsiteX1-415" fmla="*/ 2233758 w 2492826"/>
              <a:gd name="connsiteY1-416" fmla="*/ 631111 h 3256340"/>
              <a:gd name="connsiteX2-417" fmla="*/ 2263968 w 2492826"/>
              <a:gd name="connsiteY2-418" fmla="*/ 2889330 h 3256340"/>
              <a:gd name="connsiteX3-419" fmla="*/ 323345 w 2492826"/>
              <a:gd name="connsiteY3-420" fmla="*/ 3136300 h 3256340"/>
              <a:gd name="connsiteX4-421" fmla="*/ 537862 w 2492826"/>
              <a:gd name="connsiteY4-422" fmla="*/ 328199 h 3256340"/>
              <a:gd name="connsiteX0-423" fmla="*/ 423786 w 2738979"/>
              <a:gd name="connsiteY0-424" fmla="*/ 396595 h 3117514"/>
              <a:gd name="connsiteX1-425" fmla="*/ 2474285 w 2738979"/>
              <a:gd name="connsiteY1-426" fmla="*/ 413616 h 3117514"/>
              <a:gd name="connsiteX2-427" fmla="*/ 2504495 w 2738979"/>
              <a:gd name="connsiteY2-428" fmla="*/ 2671835 h 3117514"/>
              <a:gd name="connsiteX3-429" fmla="*/ 563872 w 2738979"/>
              <a:gd name="connsiteY3-430" fmla="*/ 2918805 h 3117514"/>
              <a:gd name="connsiteX4-431" fmla="*/ 423786 w 2738979"/>
              <a:gd name="connsiteY4-432" fmla="*/ 396595 h 3117514"/>
              <a:gd name="connsiteX0-433" fmla="*/ 446115 w 2761308"/>
              <a:gd name="connsiteY0-434" fmla="*/ 396593 h 3099496"/>
              <a:gd name="connsiteX1-435" fmla="*/ 2496614 w 2761308"/>
              <a:gd name="connsiteY1-436" fmla="*/ 413614 h 3099496"/>
              <a:gd name="connsiteX2-437" fmla="*/ 2526824 w 2761308"/>
              <a:gd name="connsiteY2-438" fmla="*/ 2671833 h 3099496"/>
              <a:gd name="connsiteX3-439" fmla="*/ 586201 w 2761308"/>
              <a:gd name="connsiteY3-440" fmla="*/ 2918803 h 3099496"/>
              <a:gd name="connsiteX4-441" fmla="*/ 446115 w 2761308"/>
              <a:gd name="connsiteY4-442" fmla="*/ 396593 h 3099496"/>
              <a:gd name="connsiteX0-443" fmla="*/ 446115 w 2765803"/>
              <a:gd name="connsiteY0-444" fmla="*/ 427446 h 3130349"/>
              <a:gd name="connsiteX1-445" fmla="*/ 2496614 w 2765803"/>
              <a:gd name="connsiteY1-446" fmla="*/ 444467 h 3130349"/>
              <a:gd name="connsiteX2-447" fmla="*/ 2526824 w 2765803"/>
              <a:gd name="connsiteY2-448" fmla="*/ 2702686 h 3130349"/>
              <a:gd name="connsiteX3-449" fmla="*/ 586201 w 2765803"/>
              <a:gd name="connsiteY3-450" fmla="*/ 2949656 h 3130349"/>
              <a:gd name="connsiteX4-451" fmla="*/ 446115 w 2765803"/>
              <a:gd name="connsiteY4-452" fmla="*/ 427446 h 3130349"/>
              <a:gd name="connsiteX0-453" fmla="*/ 323700 w 2643388"/>
              <a:gd name="connsiteY0-454" fmla="*/ 383599 h 3086502"/>
              <a:gd name="connsiteX1-455" fmla="*/ 2374199 w 2643388"/>
              <a:gd name="connsiteY1-456" fmla="*/ 400620 h 3086502"/>
              <a:gd name="connsiteX2-457" fmla="*/ 2404409 w 2643388"/>
              <a:gd name="connsiteY2-458" fmla="*/ 2658839 h 3086502"/>
              <a:gd name="connsiteX3-459" fmla="*/ 463786 w 2643388"/>
              <a:gd name="connsiteY3-460" fmla="*/ 2905809 h 3086502"/>
              <a:gd name="connsiteX4-461" fmla="*/ 323700 w 2643388"/>
              <a:gd name="connsiteY4-462" fmla="*/ 383599 h 3086502"/>
              <a:gd name="connsiteX0-463" fmla="*/ 350139 w 2669827"/>
              <a:gd name="connsiteY0-464" fmla="*/ 399884 h 3102787"/>
              <a:gd name="connsiteX1-465" fmla="*/ 2400638 w 2669827"/>
              <a:gd name="connsiteY1-466" fmla="*/ 416905 h 3102787"/>
              <a:gd name="connsiteX2-467" fmla="*/ 2430848 w 2669827"/>
              <a:gd name="connsiteY2-468" fmla="*/ 2675124 h 3102787"/>
              <a:gd name="connsiteX3-469" fmla="*/ 490225 w 2669827"/>
              <a:gd name="connsiteY3-470" fmla="*/ 2922094 h 3102787"/>
              <a:gd name="connsiteX4-471" fmla="*/ 350139 w 2669827"/>
              <a:gd name="connsiteY4-472" fmla="*/ 399884 h 3102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69827" h="3102787">
                <a:moveTo>
                  <a:pt x="350139" y="399884"/>
                </a:moveTo>
                <a:cubicBezTo>
                  <a:pt x="986462" y="-208240"/>
                  <a:pt x="2041626" y="-57599"/>
                  <a:pt x="2400638" y="416905"/>
                </a:cubicBezTo>
                <a:cubicBezTo>
                  <a:pt x="2759650" y="891409"/>
                  <a:pt x="2749250" y="2257593"/>
                  <a:pt x="2430848" y="2675124"/>
                </a:cubicBezTo>
                <a:cubicBezTo>
                  <a:pt x="2112446" y="3092655"/>
                  <a:pt x="922603" y="3260460"/>
                  <a:pt x="490225" y="2922094"/>
                </a:cubicBezTo>
                <a:cubicBezTo>
                  <a:pt x="57847" y="2583728"/>
                  <a:pt x="-286184" y="1008008"/>
                  <a:pt x="350139" y="399884"/>
                </a:cubicBezTo>
                <a:close/>
              </a:path>
            </a:pathLst>
          </a:custGeom>
          <a:solidFill>
            <a:srgbClr val="8CBBFF"/>
          </a:solidFill>
          <a:ln>
            <a:noFill/>
          </a:ln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537" y="178081"/>
            <a:ext cx="242451" cy="31428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21055" y="842010"/>
            <a:ext cx="107918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本项目随机采集了在2017年11月25日至2017年12月3日之间，淘宝用户的行为，其中行为包括浏览、加购物车、收藏、购买等。数据集主要包含：用户数量约3万（37,376），商品数量约9万（930,607），商品类目数量7106以及总的淘宝用户行为记录数量为3百万（3,835,329）。</a:t>
            </a:r>
          </a:p>
          <a:p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数据来源：阿里云天池</a:t>
            </a:r>
            <a:r>
              <a:rPr lang="en-US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https://tianchi.aliyun.com/dataset/dataDetail?dataId=649&amp;userId=1</a:t>
            </a:r>
          </a:p>
          <a:p>
            <a:endParaRPr lang="zh-CN" altLang="en-US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en-US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字段含义</a:t>
            </a:r>
            <a:r>
              <a:rPr lang="en-US" alt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: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2285" y="3162300"/>
            <a:ext cx="11129645" cy="2754630"/>
          </a:xfrm>
          <a:prstGeom prst="rect">
            <a:avLst/>
          </a:prstGeom>
        </p:spPr>
      </p:pic>
      <p:pic>
        <p:nvPicPr>
          <p:cNvPr id="4" name="图形 16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3215" y="5443855"/>
            <a:ext cx="1513205" cy="1180465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7784C38-9877-BC77-E583-7F24DD1043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72"/>
    </mc:Choice>
    <mc:Fallback>
      <p:transition spd="slow" advTm="4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d071148-3ad5-4146-873a-c25abebc5e1c"/>
  <p:tag name="COMMONDATA" val="eyJjb3VudCI6OCwiaGRpZCI6Ijg3NzUwMWU3YjdlMzg4ZTk0YmVjNjEyZjMwODAwMzZjIiwidXNlckNvdW50Ijo4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80,&quot;width&quot;:1696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76,&quot;width&quot;:1444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16,&quot;width&quot;:16995}"/>
</p:tagLst>
</file>

<file path=ppt/theme/theme1.xml><?xml version="1.0" encoding="utf-8"?>
<a:theme xmlns:a="http://schemas.openxmlformats.org/drawingml/2006/main" name="Office 主题​​">
  <a:themeElements>
    <a:clrScheme name="自定义 5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D66"/>
      </a:accent1>
      <a:accent2>
        <a:srgbClr val="7D6EF0"/>
      </a:accent2>
      <a:accent3>
        <a:srgbClr val="8BD1C7"/>
      </a:accent3>
      <a:accent4>
        <a:srgbClr val="DF666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5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D66"/>
      </a:accent1>
      <a:accent2>
        <a:srgbClr val="7D6EF0"/>
      </a:accent2>
      <a:accent3>
        <a:srgbClr val="8BD1C7"/>
      </a:accent3>
      <a:accent4>
        <a:srgbClr val="DF666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2394</Words>
  <Application>Microsoft Office PowerPoint</Application>
  <PresentationFormat>宽屏</PresentationFormat>
  <Paragraphs>237</Paragraphs>
  <Slides>38</Slides>
  <Notes>1</Notes>
  <HiddenSlides>0</HiddenSlides>
  <MMClips>35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等线</vt:lpstr>
      <vt:lpstr>等线 Light</vt:lpstr>
      <vt:lpstr>宋体</vt:lpstr>
      <vt:lpstr>微软雅黑</vt:lpstr>
      <vt:lpstr>微软雅黑 Light</vt:lpstr>
      <vt:lpstr>幼圆</vt:lpstr>
      <vt:lpstr>Arial</vt:lpstr>
      <vt:lpstr>Calibri</vt:lpstr>
      <vt:lpstr>Century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xiaofan Zhou</dc:creator>
  <cp:lastModifiedBy>caiyixuan</cp:lastModifiedBy>
  <cp:revision>41</cp:revision>
  <dcterms:created xsi:type="dcterms:W3CDTF">2020-09-14T07:57:00Z</dcterms:created>
  <dcterms:modified xsi:type="dcterms:W3CDTF">2022-10-23T14:24:10Z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KSOTemplateUUID">
    <vt:lpwstr>v1.0_mb_/ajgleGwjJl1NpHZdUJ8+Q==</vt:lpwstr>
  </property>
  <property fmtid="{D5CDD505-2E9C-101B-9397-08002B2CF9AE}" pid="4" name="ICV">
    <vt:lpwstr>884D514D918E431BA661F9F1263197B0</vt:lpwstr>
  </property>
</Properties>
</file>